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6CE44-1024-4A15-9B0F-7CC65BF08BB0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9596-79CF-4696-863C-AFA94D2D5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564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6CE44-1024-4A15-9B0F-7CC65BF08BB0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9596-79CF-4696-863C-AFA94D2D5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539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6CE44-1024-4A15-9B0F-7CC65BF08BB0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9596-79CF-4696-863C-AFA94D2D5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672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6CE44-1024-4A15-9B0F-7CC65BF08BB0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9596-79CF-4696-863C-AFA94D2D5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824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6CE44-1024-4A15-9B0F-7CC65BF08BB0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9596-79CF-4696-863C-AFA94D2D5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152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6CE44-1024-4A15-9B0F-7CC65BF08BB0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9596-79CF-4696-863C-AFA94D2D5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086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6CE44-1024-4A15-9B0F-7CC65BF08BB0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9596-79CF-4696-863C-AFA94D2D5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676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6CE44-1024-4A15-9B0F-7CC65BF08BB0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9596-79CF-4696-863C-AFA94D2D5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224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6CE44-1024-4A15-9B0F-7CC65BF08BB0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9596-79CF-4696-863C-AFA94D2D5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639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6CE44-1024-4A15-9B0F-7CC65BF08BB0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9596-79CF-4696-863C-AFA94D2D5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225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6CE44-1024-4A15-9B0F-7CC65BF08BB0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9596-79CF-4696-863C-AFA94D2D5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679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6CE44-1024-4A15-9B0F-7CC65BF08BB0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A9596-79CF-4696-863C-AFA94D2D5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083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828" y="188387"/>
            <a:ext cx="288925" cy="10795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 defTabSz="91424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316766"/>
            <a:ext cx="8280919" cy="5417119"/>
          </a:xfrm>
          <a:prstGeom prst="rect">
            <a:avLst/>
          </a:prstGeom>
          <a:effectLst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958" y="2468893"/>
            <a:ext cx="1594994" cy="2126659"/>
          </a:xfrm>
          <a:prstGeom prst="rect">
            <a:avLst/>
          </a:prstGeom>
          <a:effectLst>
            <a:glow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032338" y="2869195"/>
            <a:ext cx="82881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Устав </a:t>
            </a:r>
          </a:p>
          <a:p>
            <a:pPr algn="ctr"/>
            <a:r>
              <a:rPr lang="ru-RU" sz="20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№32</a:t>
            </a:r>
            <a:endParaRPr lang="ru-RU" sz="2000" b="1" dirty="0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545" y="5812540"/>
            <a:ext cx="22706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Возможен </a:t>
            </a:r>
            <a:r>
              <a:rPr lang="ru-RU" sz="1200" dirty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ли выход участника из общества?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713795" y="5629266"/>
            <a:ext cx="2880521" cy="646331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Необходимо </a:t>
            </a:r>
            <a:r>
              <a:rPr lang="ru-RU" sz="1200" dirty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ли получать согласие участников ООО на отчуждение доли третьим </a:t>
            </a:r>
            <a:r>
              <a:rPr lang="ru-RU" sz="1200" dirty="0" smtClean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лицам?</a:t>
            </a:r>
            <a:endParaRPr lang="ru-RU" sz="1200" dirty="0">
              <a:solidFill>
                <a:schemeClr val="bg1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0030" y="4475109"/>
            <a:ext cx="214198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Предусмотрено </a:t>
            </a:r>
            <a:r>
              <a:rPr lang="ru-RU" sz="1100" dirty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ли преимущественное право покупки </a:t>
            </a:r>
            <a:r>
              <a:rPr lang="ru-RU" sz="1100" dirty="0" smtClean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доли?</a:t>
            </a:r>
            <a:endParaRPr lang="ru-RU" sz="1100" dirty="0">
              <a:solidFill>
                <a:schemeClr val="bg1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44772" y="2948948"/>
            <a:ext cx="247144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 smtClean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Разрешено </a:t>
            </a:r>
            <a:r>
              <a:rPr lang="ru-RU" sz="1050" dirty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ли отчуждение доли другим участникам без согласия </a:t>
            </a:r>
            <a:r>
              <a:rPr lang="ru-RU" sz="1050" dirty="0" smtClean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остальных?</a:t>
            </a:r>
            <a:endParaRPr lang="ru-RU" sz="1050" dirty="0">
              <a:solidFill>
                <a:schemeClr val="bg1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64088" y="3813043"/>
            <a:ext cx="295232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Возможен </a:t>
            </a:r>
            <a:r>
              <a:rPr lang="ru-RU" sz="1100" dirty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ли переход доли к наследникам и правопреемникам участников без согласия </a:t>
            </a:r>
            <a:r>
              <a:rPr lang="ru-RU" sz="1100" dirty="0" smtClean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остальных?</a:t>
            </a:r>
            <a:endParaRPr lang="ru-RU" sz="1100" dirty="0">
              <a:solidFill>
                <a:schemeClr val="bg1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82998" y="2948947"/>
            <a:ext cx="22447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Избирается </a:t>
            </a:r>
            <a:r>
              <a:rPr lang="ru-RU" sz="1000" dirty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ли директор отдельно или каждый участник общества выступает директором по </a:t>
            </a:r>
            <a:r>
              <a:rPr lang="ru-RU" sz="1000" dirty="0" smtClean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умолчанию?</a:t>
            </a:r>
            <a:endParaRPr lang="ru-RU" sz="1000" dirty="0">
              <a:solidFill>
                <a:schemeClr val="bg1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62908" y="182109"/>
            <a:ext cx="59533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подбор </a:t>
            </a:r>
            <a:r>
              <a:rPr lang="ru-RU" sz="2400" b="1" cap="all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типового </a:t>
            </a:r>
            <a:r>
              <a:rPr lang="ru-RU" sz="2400" b="1" cap="all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устава ООО</a:t>
            </a:r>
            <a:endParaRPr lang="ru-RU" sz="2400" b="1" cap="all" dirty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88024" y="4809516"/>
            <a:ext cx="341145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Удостоверяет </a:t>
            </a:r>
            <a:r>
              <a:rPr lang="ru-RU" sz="1100" dirty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ли нотариус решение общего собрания общества и состав участников, присутствовавших при его </a:t>
            </a:r>
            <a:r>
              <a:rPr lang="ru-RU" sz="1100" dirty="0" smtClean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принятии?</a:t>
            </a:r>
            <a:endParaRPr lang="ru-RU" sz="1100" dirty="0">
              <a:solidFill>
                <a:schemeClr val="bg1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9" y="1316765"/>
            <a:ext cx="5472608" cy="600164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1100" b="1" dirty="0">
                <a:ln>
                  <a:solidFill>
                    <a:srgbClr val="00B0F0"/>
                  </a:solidFill>
                </a:ln>
                <a:solidFill>
                  <a:schemeClr val="bg1"/>
                </a:solidFill>
              </a:rPr>
              <a:t>Приказ Минэкономразвития от 1 августа 2018 г. № 411 </a:t>
            </a:r>
            <a:endParaRPr lang="ru-RU" sz="1100" b="1" dirty="0" smtClean="0">
              <a:ln>
                <a:solidFill>
                  <a:srgbClr val="00B0F0"/>
                </a:solidFill>
              </a:ln>
              <a:solidFill>
                <a:schemeClr val="bg1"/>
              </a:solidFill>
            </a:endParaRPr>
          </a:p>
          <a:p>
            <a:r>
              <a:rPr lang="ru-RU" sz="1100" b="1" dirty="0" smtClean="0">
                <a:ln>
                  <a:solidFill>
                    <a:srgbClr val="00B0F0"/>
                  </a:solidFill>
                </a:ln>
                <a:solidFill>
                  <a:schemeClr val="bg1"/>
                </a:solidFill>
              </a:rPr>
              <a:t>«</a:t>
            </a:r>
            <a:r>
              <a:rPr lang="ru-RU" sz="1100" b="1" dirty="0">
                <a:ln>
                  <a:solidFill>
                    <a:srgbClr val="00B0F0"/>
                  </a:solidFill>
                </a:ln>
                <a:solidFill>
                  <a:schemeClr val="bg1"/>
                </a:solidFill>
              </a:rPr>
              <a:t>Об утверждении типовых уставов, на основании которых могут действовать общества с ограниченной ответственностью»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9703" y="1992335"/>
            <a:ext cx="2691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n>
                  <a:solidFill>
                    <a:srgbClr val="28E808"/>
                  </a:solidFill>
                </a:ln>
                <a:solidFill>
                  <a:schemeClr val="bg1"/>
                </a:solidFill>
              </a:rPr>
              <a:t>Всего </a:t>
            </a:r>
            <a:r>
              <a:rPr lang="ru-RU" sz="1600" b="1" dirty="0" smtClean="0">
                <a:ln>
                  <a:solidFill>
                    <a:srgbClr val="28E808"/>
                  </a:solidFill>
                </a:ln>
                <a:solidFill>
                  <a:schemeClr val="bg1"/>
                </a:solidFill>
              </a:rPr>
              <a:t>36</a:t>
            </a:r>
            <a:r>
              <a:rPr lang="ru-RU" sz="1100" b="1" dirty="0" smtClean="0">
                <a:ln>
                  <a:solidFill>
                    <a:srgbClr val="28E808"/>
                  </a:solidFill>
                </a:ln>
                <a:solidFill>
                  <a:schemeClr val="bg1"/>
                </a:solidFill>
              </a:rPr>
              <a:t> типовых </a:t>
            </a:r>
            <a:r>
              <a:rPr lang="ru-RU" sz="1100" b="1" dirty="0">
                <a:ln>
                  <a:solidFill>
                    <a:srgbClr val="28E808"/>
                  </a:solidFill>
                </a:ln>
                <a:solidFill>
                  <a:schemeClr val="bg1"/>
                </a:solidFill>
              </a:rPr>
              <a:t>уставов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676456" y="6405331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>
                    <a:lumMod val="65000"/>
                  </a:schemeClr>
                </a:solidFill>
              </a:rPr>
              <a:t>16</a:t>
            </a:r>
            <a:endParaRPr lang="ru-RU" sz="16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57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60432" y="6215562"/>
            <a:ext cx="432048" cy="366183"/>
          </a:xfrm>
        </p:spPr>
        <p:txBody>
          <a:bodyPr/>
          <a:lstStyle/>
          <a:p>
            <a:pPr>
              <a:defRPr/>
            </a:pPr>
            <a:fld id="{CE7B9034-BFB9-4FD1-8A82-6A3ABA8EB630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11560" y="268818"/>
            <a:ext cx="8136904" cy="759916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rgbClr val="0070C0"/>
                </a:solidFill>
              </a:rPr>
              <a:t>Преимущества использования типового устава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2879" y="1508787"/>
            <a:ext cx="7272808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dirty="0"/>
              <a:t>экономия времени на </a:t>
            </a:r>
            <a:r>
              <a:rPr lang="ru-RU" dirty="0" smtClean="0"/>
              <a:t>составление </a:t>
            </a:r>
            <a:r>
              <a:rPr lang="ru-RU" dirty="0"/>
              <a:t>и </a:t>
            </a:r>
            <a:r>
              <a:rPr lang="ru-RU" dirty="0" smtClean="0"/>
              <a:t>утверждение </a:t>
            </a:r>
            <a:r>
              <a:rPr lang="ru-RU" dirty="0"/>
              <a:t>устава общества, на его оформление для государственной регистрации;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dirty="0"/>
              <a:t>при изменении наименования, места нахождения и размера уставного капитала общества изменения в устав не вносятся;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dirty="0"/>
              <a:t>типовой устав в регистрирующий орган не представляется;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dirty="0"/>
              <a:t>при переходе общества со своего собственного устава на типовой государственная пошлина не уплачивается</a:t>
            </a:r>
          </a:p>
        </p:txBody>
      </p:sp>
    </p:spTree>
    <p:extLst>
      <p:ext uri="{BB962C8B-B14F-4D97-AF65-F5344CB8AC3E}">
        <p14:creationId xmlns:p14="http://schemas.microsoft.com/office/powerpoint/2010/main" val="301847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60432" y="6215562"/>
            <a:ext cx="432048" cy="366183"/>
          </a:xfrm>
        </p:spPr>
        <p:txBody>
          <a:bodyPr/>
          <a:lstStyle/>
          <a:p>
            <a:pPr>
              <a:defRPr/>
            </a:pPr>
            <a:fld id="{CE7B9034-BFB9-4FD1-8A82-6A3ABA8EB630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11560" y="268818"/>
            <a:ext cx="8136904" cy="759916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rgbClr val="0070C0"/>
                </a:solidFill>
              </a:rPr>
              <a:t>Сервис выбора типового устава для ООО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611561" y="1028733"/>
            <a:ext cx="7670631" cy="5376597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5796136" y="4677139"/>
            <a:ext cx="1728192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73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60432" y="6215562"/>
            <a:ext cx="432048" cy="366183"/>
          </a:xfrm>
        </p:spPr>
        <p:txBody>
          <a:bodyPr/>
          <a:lstStyle/>
          <a:p>
            <a:pPr>
              <a:defRPr/>
            </a:pPr>
            <a:fld id="{CE7B9034-BFB9-4FD1-8A82-6A3ABA8EB630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11560" y="268818"/>
            <a:ext cx="8136904" cy="759916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rgbClr val="0070C0"/>
                </a:solidFill>
              </a:rPr>
              <a:t>Сервис выбора типового устава для ООО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755577" y="1028733"/>
            <a:ext cx="7504707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31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189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Преимущества использования типового устава</vt:lpstr>
      <vt:lpstr>Сервис выбора типового устава для ООО</vt:lpstr>
      <vt:lpstr>Сервис выбора типового устава для ООО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Соколюк Марина Валериевна</dc:creator>
  <cp:lastModifiedBy>Ватолина Ольга Васильевна</cp:lastModifiedBy>
  <cp:revision>1</cp:revision>
  <dcterms:created xsi:type="dcterms:W3CDTF">2023-03-15T09:45:18Z</dcterms:created>
  <dcterms:modified xsi:type="dcterms:W3CDTF">2023-03-29T14:28:43Z</dcterms:modified>
</cp:coreProperties>
</file>