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  <p:sldMasterId id="2147483756" r:id="rId6"/>
    <p:sldMasterId id="2147483768" r:id="rId7"/>
    <p:sldMasterId id="2147485487" r:id="rId8"/>
    <p:sldMasterId id="2147485499" r:id="rId9"/>
  </p:sldMasterIdLst>
  <p:notesMasterIdLst>
    <p:notesMasterId r:id="rId69"/>
  </p:notesMasterIdLst>
  <p:handoutMasterIdLst>
    <p:handoutMasterId r:id="rId70"/>
  </p:handoutMasterIdLst>
  <p:sldIdLst>
    <p:sldId id="1351" r:id="rId10"/>
    <p:sldId id="1214" r:id="rId11"/>
    <p:sldId id="1215" r:id="rId12"/>
    <p:sldId id="294" r:id="rId13"/>
    <p:sldId id="664" r:id="rId14"/>
    <p:sldId id="1421" r:id="rId15"/>
    <p:sldId id="1422" r:id="rId16"/>
    <p:sldId id="1423" r:id="rId17"/>
    <p:sldId id="1424" r:id="rId18"/>
    <p:sldId id="1425" r:id="rId19"/>
    <p:sldId id="1426" r:id="rId20"/>
    <p:sldId id="1427" r:id="rId21"/>
    <p:sldId id="1428" r:id="rId22"/>
    <p:sldId id="1429" r:id="rId23"/>
    <p:sldId id="1430" r:id="rId24"/>
    <p:sldId id="366" r:id="rId25"/>
    <p:sldId id="301" r:id="rId26"/>
    <p:sldId id="300" r:id="rId27"/>
    <p:sldId id="1352" r:id="rId28"/>
    <p:sldId id="1353" r:id="rId29"/>
    <p:sldId id="1437" r:id="rId30"/>
    <p:sldId id="1442" r:id="rId31"/>
    <p:sldId id="1441" r:id="rId32"/>
    <p:sldId id="1359" r:id="rId33"/>
    <p:sldId id="1362" r:id="rId34"/>
    <p:sldId id="1280" r:id="rId35"/>
    <p:sldId id="1281" r:id="rId36"/>
    <p:sldId id="1350" r:id="rId37"/>
    <p:sldId id="264" r:id="rId38"/>
    <p:sldId id="901" r:id="rId39"/>
    <p:sldId id="1410" r:id="rId40"/>
    <p:sldId id="270" r:id="rId41"/>
    <p:sldId id="1431" r:id="rId42"/>
    <p:sldId id="1432" r:id="rId43"/>
    <p:sldId id="1433" r:id="rId44"/>
    <p:sldId id="367" r:id="rId45"/>
    <p:sldId id="1420" r:id="rId46"/>
    <p:sldId id="988" r:id="rId47"/>
    <p:sldId id="1419" r:id="rId48"/>
    <p:sldId id="1043" r:id="rId49"/>
    <p:sldId id="1044" r:id="rId50"/>
    <p:sldId id="1045" r:id="rId51"/>
    <p:sldId id="1411" r:id="rId52"/>
    <p:sldId id="1047" r:id="rId53"/>
    <p:sldId id="1048" r:id="rId54"/>
    <p:sldId id="1049" r:id="rId55"/>
    <p:sldId id="1050" r:id="rId56"/>
    <p:sldId id="1051" r:id="rId57"/>
    <p:sldId id="1052" r:id="rId58"/>
    <p:sldId id="1053" r:id="rId59"/>
    <p:sldId id="1054" r:id="rId60"/>
    <p:sldId id="1055" r:id="rId61"/>
    <p:sldId id="1056" r:id="rId62"/>
    <p:sldId id="1412" r:id="rId63"/>
    <p:sldId id="1321" r:id="rId64"/>
    <p:sldId id="1435" r:id="rId65"/>
    <p:sldId id="1436" r:id="rId66"/>
    <p:sldId id="1443" r:id="rId67"/>
    <p:sldId id="1218" r:id="rId68"/>
  </p:sldIdLst>
  <p:sldSz cx="12192000" cy="6858000"/>
  <p:notesSz cx="9926638" cy="6797675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AAAF"/>
    <a:srgbClr val="808083"/>
    <a:srgbClr val="B899BA"/>
    <a:srgbClr val="376184"/>
    <a:srgbClr val="A11277"/>
    <a:srgbClr val="4572C5"/>
    <a:srgbClr val="B2AFAC"/>
    <a:srgbClr val="CFC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6357" autoAdjust="0"/>
  </p:normalViewPr>
  <p:slideViewPr>
    <p:cSldViewPr snapToGrid="0">
      <p:cViewPr varScale="1">
        <p:scale>
          <a:sx n="62" d="100"/>
          <a:sy n="62" d="100"/>
        </p:scale>
        <p:origin x="523" y="58"/>
      </p:cViewPr>
      <p:guideLst>
        <p:guide orient="horz" pos="2126"/>
        <p:guide pos="3831"/>
      </p:guideLst>
    </p:cSldViewPr>
  </p:slideViewPr>
  <p:outlineViewPr>
    <p:cViewPr>
      <p:scale>
        <a:sx n="33" d="100"/>
        <a:sy n="33" d="100"/>
      </p:scale>
      <p:origin x="0" y="-1571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094" y="96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algn="ctr" defTabSz="914400">
              <a:defRPr lang="ru-RU" sz="1400" b="1" i="0" u="none" strike="noStrike" kern="120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r>
              <a:rPr lang="ru-RU" sz="1400" b="1" i="0" u="none" strike="noStrike" kern="1200" cap="none" spc="0" normalizeH="0" baseline="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rPr>
              <a:t>Основные характеристики бюджета Апанасенковского муниципального округа на 2022 год и плановый период 2023 и 2024 годов</a:t>
            </a:r>
          </a:p>
        </c:rich>
      </c:tx>
      <c:layout>
        <c:manualLayout>
          <c:xMode val="edge"/>
          <c:yMode val="edge"/>
          <c:x val="0.21257984478558883"/>
          <c:y val="5.8263312723493457E-2"/>
        </c:manualLayout>
      </c:layout>
      <c:overlay val="0"/>
      <c:spPr>
        <a:noFill/>
        <a:ln w="2544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6990462734016307E-2"/>
          <c:y val="7.0351441363947137E-2"/>
          <c:w val="0.93036029671494203"/>
          <c:h val="0.822819735768323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доходы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32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7150" dist="19050" dir="5400000" rotWithShape="0">
                <a:schemeClr val="accent1">
                  <a:shade val="65000"/>
                  <a:alpha val="63000"/>
                </a:schemeClr>
              </a:outerShdw>
              <a:softEdge rad="25400"/>
            </a:effectLst>
          </c:spPr>
          <c:invertIfNegative val="0"/>
          <c:dLbls>
            <c:dLbl>
              <c:idx val="0"/>
              <c:layout>
                <c:manualLayout>
                  <c:x val="-4.6466938125915326E-2"/>
                  <c:y val="5.942963011976444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effectLst/>
                        <a:sym typeface="Cambria" panose="02040503050406030204" pitchFamily="18" charset="0"/>
                      </a:rPr>
                      <a:t>1 209 320,34</a:t>
                    </a:r>
                    <a:r>
                      <a:rPr lang="ru-RU" sz="1400" b="1" i="0" u="none" strike="noStrike" baseline="0" dirty="0">
                        <a:sym typeface="Cambria" panose="02040503050406030204" pitchFamily="18" charset="0"/>
                      </a:rPr>
                      <a:t> </a:t>
                    </a:r>
                    <a:endParaRPr lang="ru-RU" b="1" dirty="0"/>
                  </a:p>
                </c:rich>
              </c:tx>
              <c:spPr>
                <a:noFill/>
                <a:ln w="2544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57-4E4B-909C-40D2C70ACB4B}"/>
                </c:ext>
              </c:extLst>
            </c:dLbl>
            <c:dLbl>
              <c:idx val="1"/>
              <c:layout>
                <c:manualLayout>
                  <c:x val="-4.4166145637443477E-2"/>
                  <c:y val="-2.147766823264738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effectLst/>
                        <a:sym typeface="Cambria" panose="02040503050406030204" pitchFamily="18" charset="0"/>
                      </a:rPr>
                      <a:t>1 174 594,82</a:t>
                    </a:r>
                    <a:r>
                      <a:rPr lang="ru-RU" sz="1400" b="1" i="0" u="none" strike="noStrike" baseline="0" dirty="0">
                        <a:sym typeface="Cambria" panose="02040503050406030204" pitchFamily="18" charset="0"/>
                      </a:rPr>
                      <a:t> </a:t>
                    </a:r>
                    <a:endParaRPr lang="ru-RU" b="1" dirty="0"/>
                  </a:p>
                </c:rich>
              </c:tx>
              <c:spPr>
                <a:noFill/>
                <a:ln w="2544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57-4E4B-909C-40D2C70ACB4B}"/>
                </c:ext>
              </c:extLst>
            </c:dLbl>
            <c:dLbl>
              <c:idx val="2"/>
              <c:layout>
                <c:manualLayout>
                  <c:x val="-5.7603106341963674E-2"/>
                  <c:y val="-1.475656719380665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effectLst/>
                        <a:sym typeface="Cambria" panose="02040503050406030204" pitchFamily="18" charset="0"/>
                      </a:rPr>
                      <a:t>1 199 159,19</a:t>
                    </a:r>
                    <a:r>
                      <a:rPr lang="ru-RU" sz="1400" b="1" i="0" u="none" strike="noStrike" baseline="0" dirty="0">
                        <a:sym typeface="Cambria" panose="02040503050406030204" pitchFamily="18" charset="0"/>
                      </a:rPr>
                      <a:t> </a:t>
                    </a:r>
                    <a:endParaRPr lang="ru-RU" b="1" dirty="0"/>
                  </a:p>
                </c:rich>
              </c:tx>
              <c:spPr>
                <a:noFill/>
                <a:ln w="2544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57-4E4B-909C-40D2C70ACB4B}"/>
                </c:ext>
              </c:extLst>
            </c:dLbl>
            <c:spPr>
              <a:noFill/>
              <a:ln w="25443">
                <a:noFill/>
              </a:ln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  <a:sym typeface="Cambria" panose="020405030504060302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Sheet1!$B$2:$B$4</c:f>
              <c:numCache>
                <c:formatCode>#,##0.00</c:formatCode>
                <c:ptCount val="3"/>
                <c:pt idx="0">
                  <c:v>1205328.0530000001</c:v>
                </c:pt>
                <c:pt idx="1">
                  <c:v>1184275.6822299999</c:v>
                </c:pt>
                <c:pt idx="2">
                  <c:v>1195907.7833700001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57-4E4B-909C-40D2C70ACB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rgbClr val="D5D2E9"/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7150" dist="19050" dir="5400000" rotWithShape="0">
                <a:schemeClr val="accent1">
                  <a:tint val="100000"/>
                  <a:alpha val="63000"/>
                </a:schemeClr>
              </a:outerShdw>
              <a:softEdge rad="25400"/>
            </a:effectLst>
          </c:spPr>
          <c:invertIfNegative val="0"/>
          <c:dLbls>
            <c:dLbl>
              <c:idx val="0"/>
              <c:layout>
                <c:manualLayout>
                  <c:x val="5.3854265808349122E-2"/>
                  <c:y val="4.1504223736738791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effectLst/>
                        <a:sym typeface="Cambria" panose="02040503050406030204" pitchFamily="18" charset="0"/>
                      </a:rPr>
                      <a:t>1 209 320,34</a:t>
                    </a:r>
                    <a:r>
                      <a:rPr lang="ru-RU" sz="1400" b="1" i="0" u="none" strike="noStrike" baseline="0" dirty="0">
                        <a:sym typeface="Cambria" panose="02040503050406030204" pitchFamily="18" charset="0"/>
                      </a:rPr>
                      <a:t> </a:t>
                    </a:r>
                    <a:endParaRPr lang="ru-RU" b="1" dirty="0"/>
                  </a:p>
                </c:rich>
              </c:tx>
              <c:spPr>
                <a:noFill/>
                <a:ln w="2544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57-4E4B-909C-40D2C70ACB4B}"/>
                </c:ext>
              </c:extLst>
            </c:dLbl>
            <c:dLbl>
              <c:idx val="1"/>
              <c:layout>
                <c:manualLayout>
                  <c:x val="4.4827963608174808E-2"/>
                  <c:y val="-2.6323827168662741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effectLst/>
                        <a:sym typeface="Cambria" panose="02040503050406030204" pitchFamily="18" charset="0"/>
                      </a:rPr>
                      <a:t>1 174 594,82</a:t>
                    </a:r>
                    <a:r>
                      <a:rPr lang="ru-RU" sz="1400" b="1" i="0" u="none" strike="noStrike" baseline="0" dirty="0">
                        <a:sym typeface="Cambria" panose="02040503050406030204" pitchFamily="18" charset="0"/>
                      </a:rPr>
                      <a:t> </a:t>
                    </a:r>
                    <a:endParaRPr lang="ru-RU" b="1" dirty="0"/>
                  </a:p>
                </c:rich>
              </c:tx>
              <c:spPr>
                <a:noFill/>
                <a:ln w="2544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57-4E4B-909C-40D2C70ACB4B}"/>
                </c:ext>
              </c:extLst>
            </c:dLbl>
            <c:dLbl>
              <c:idx val="2"/>
              <c:layout>
                <c:manualLayout>
                  <c:x val="7.9685725653624601E-3"/>
                  <c:y val="-4.9239727387017799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effectLst/>
                        <a:sym typeface="Cambria" panose="02040503050406030204" pitchFamily="18" charset="0"/>
                      </a:rPr>
                      <a:t>1 199 159,19</a:t>
                    </a:r>
                  </a:p>
                  <a:p>
                    <a:pPr>
                      <a:defRPr lang="ru-RU" sz="1400" b="0" i="0" u="none" strike="noStrike" kern="1200" baseline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ru-RU" sz="1400" b="1" i="0" u="none" strike="noStrike" baseline="0" dirty="0">
                        <a:sym typeface="Cambria" panose="02040503050406030204" pitchFamily="18" charset="0"/>
                      </a:rPr>
                      <a:t> </a:t>
                    </a:r>
                    <a:endParaRPr lang="ru-RU" b="1" dirty="0"/>
                  </a:p>
                </c:rich>
              </c:tx>
              <c:spPr>
                <a:noFill/>
                <a:ln w="25443">
                  <a:noFill/>
                </a:ln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57-4E4B-909C-40D2C70ACB4B}"/>
                </c:ext>
              </c:extLst>
            </c:dLbl>
            <c:spPr>
              <a:noFill/>
              <a:ln w="25443">
                <a:noFill/>
              </a:ln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  <a:sym typeface="Cambria" panose="020405030504060302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Sheet1!$C$2:$C$4</c:f>
              <c:numCache>
                <c:formatCode>#,##0.00</c:formatCode>
                <c:ptCount val="3"/>
                <c:pt idx="0">
                  <c:v>1205328.0530000001</c:v>
                </c:pt>
                <c:pt idx="1">
                  <c:v>1184275.6822299999</c:v>
                </c:pt>
                <c:pt idx="2">
                  <c:v>1195907.7833700001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157-4E4B-909C-40D2C70ACB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23"/>
        <c:axId val="153363584"/>
        <c:axId val="153365120"/>
      </c:barChart>
      <c:catAx>
        <c:axId val="15336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endParaRPr lang="ru-RU"/>
          </a:p>
        </c:txPr>
        <c:crossAx val="153365120"/>
        <c:crosses val="autoZero"/>
        <c:auto val="1"/>
        <c:lblAlgn val="ctr"/>
        <c:lblOffset val="100"/>
        <c:noMultiLvlLbl val="0"/>
      </c:catAx>
      <c:valAx>
        <c:axId val="153365120"/>
        <c:scaling>
          <c:orientation val="minMax"/>
        </c:scaling>
        <c:delete val="0"/>
        <c:axPos val="l"/>
        <c:majorGridlines>
          <c:spPr>
            <a:ln w="9544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ln w="9544">
            <a:noFill/>
          </a:ln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endParaRPr lang="ru-RU"/>
          </a:p>
        </c:txPr>
        <c:crossAx val="153363584"/>
        <c:crosses val="autoZero"/>
        <c:crossBetween val="between"/>
        <c:majorUnit val="50000"/>
      </c:valAx>
      <c:spPr>
        <a:noFill/>
        <a:ln w="25407">
          <a:noFill/>
        </a:ln>
      </c:spPr>
    </c:plotArea>
    <c:legend>
      <c:legendPos val="b"/>
      <c:legendEntry>
        <c:idx val="0"/>
        <c:txPr>
          <a:bodyPr rot="0" spcFirstLastPara="0" vertOverflow="ellipsis" horzOverflow="overflow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0" vertOverflow="ellipsis" horzOverflow="overflow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endParaRPr lang="ru-RU"/>
          </a:p>
        </c:txPr>
      </c:legendEntry>
      <c:overlay val="0"/>
      <c:spPr>
        <a:noFill/>
        <a:ln w="25443">
          <a:noFill/>
        </a:ln>
      </c:spPr>
      <c:txPr>
        <a:bodyPr rot="0" spcFirstLastPara="0" vertOverflow="ellipsis" horzOverflow="overflow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  <a:sym typeface="Cambria" panose="020405030504060302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 rot="0" spcFirstLastPara="0" vertOverflow="ellipsis" horzOverflow="overflow" vert="horz" wrap="square" anchor="ctr" anchorCtr="1"/>
    <a:lstStyle/>
    <a:p>
      <a:pPr>
        <a:defRPr lang="ru-RU" sz="1400" kern="1200">
          <a:solidFill>
            <a:schemeClr val="tx1"/>
          </a:solidFill>
          <a:latin typeface="Cambria" panose="02040503050406030204" pitchFamily="18" charset="0"/>
          <a:ea typeface="Cambria" panose="02040503050406030204" pitchFamily="18" charset="0"/>
          <a:cs typeface="Cambria" panose="02040503050406030204" pitchFamily="18" charset="0"/>
          <a:sym typeface="Cambria" panose="020405030504060302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733513480786574"/>
          <c:y val="6.8697484285052124E-2"/>
          <c:w val="0.87797652772156998"/>
          <c:h val="0.753132291804533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348" b="0" i="0" u="none" strike="noStrike" baseline="0" dirty="0">
                        <a:effectLst/>
                      </a:rPr>
                      <a:t>1 256 654,95</a:t>
                    </a:r>
                    <a:r>
                      <a:rPr lang="en-US" sz="1348" b="0" i="0" u="none" strike="noStrike" baseline="0" dirty="0"/>
                      <a:t> 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AE7-484A-A7BD-5BDF55D50CEA}"/>
                </c:ext>
              </c:extLst>
            </c:dLbl>
            <c:dLbl>
              <c:idx val="1"/>
              <c:layout>
                <c:manualLayout>
                  <c:x val="1.133144475920679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348" b="0" i="0" u="none" strike="noStrike" baseline="0" dirty="0">
                        <a:effectLst/>
                      </a:rPr>
                      <a:t>923 453,31</a:t>
                    </a:r>
                    <a:r>
                      <a:rPr lang="en-US" sz="1348" b="0" i="0" u="none" strike="noStrike" baseline="0" dirty="0"/>
                      <a:t> 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AE7-484A-A7BD-5BDF55D50CE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348" b="0" i="0" u="none" strike="noStrike" baseline="0" dirty="0">
                        <a:effectLst/>
                      </a:rPr>
                      <a:t>885 293,73</a:t>
                    </a:r>
                    <a:r>
                      <a:rPr lang="en-US" sz="1348" b="0" i="0" u="none" strike="noStrike" baseline="0" dirty="0"/>
                      <a:t> 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E7-484A-A7BD-5BDF55D50CE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348" b="0" i="0" u="none" strike="noStrike" baseline="0" dirty="0">
                        <a:effectLst/>
                      </a:rPr>
                      <a:t>899 519,77</a:t>
                    </a:r>
                    <a:r>
                      <a:rPr lang="en-US" sz="1348" b="0" i="0" u="none" strike="noStrike" baseline="0" dirty="0"/>
                      <a:t> 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E7-484A-A7BD-5BDF55D50C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Sheet1!$B$2:$B$5</c:f>
              <c:numCache>
                <c:formatCode>#,##0.00</c:formatCode>
                <c:ptCount val="4"/>
                <c:pt idx="0">
                  <c:v>1256654.96181</c:v>
                </c:pt>
                <c:pt idx="1">
                  <c:v>923453.30625000002</c:v>
                </c:pt>
                <c:pt idx="2">
                  <c:v>885293.7260599999</c:v>
                </c:pt>
                <c:pt idx="3">
                  <c:v>899519.76319000009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AE7-484A-A7BD-5BDF55D50C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0938891137191417E-3"/>
                  <c:y val="4.604316129445090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238 544,86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AE7-484A-A7BD-5BDF55D50CEA}"/>
                </c:ext>
              </c:extLst>
            </c:dLbl>
            <c:dLbl>
              <c:idx val="1"/>
              <c:layout>
                <c:manualLayout>
                  <c:x val="1.1331444759206799E-2"/>
                  <c:y val="2.3021580647225454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285 867,03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AE7-484A-A7BD-5BDF55D50CE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289 301,09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AE7-484A-A7BD-5BDF55D50CEA}"/>
                </c:ext>
              </c:extLst>
            </c:dLbl>
            <c:dLbl>
              <c:idx val="3"/>
              <c:layout>
                <c:manualLayout>
                  <c:x val="-1.6187778227438284E-3"/>
                  <c:y val="-4.6043161294450907E-3"/>
                </c:manualLayout>
              </c:layout>
              <c:tx>
                <c:rich>
                  <a:bodyPr/>
                  <a:lstStyle/>
                  <a:p>
                    <a:r>
                      <a:rPr lang="en-US" sz="1348" b="0" i="0" u="none" strike="noStrike" baseline="0" dirty="0">
                        <a:effectLst/>
                      </a:rPr>
                      <a:t>299 639,42</a:t>
                    </a:r>
                    <a:r>
                      <a:rPr lang="en-US" sz="1348" b="0" i="0" u="none" strike="noStrike" baseline="0" dirty="0"/>
                      <a:t> 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AE7-484A-A7BD-5BDF55D50C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Sheet1!$C$2:$C$5</c:f>
              <c:numCache>
                <c:formatCode>#,##0.00</c:formatCode>
                <c:ptCount val="4"/>
                <c:pt idx="0">
                  <c:v>238544.86000000004</c:v>
                </c:pt>
                <c:pt idx="1">
                  <c:v>282867.03100000002</c:v>
                </c:pt>
                <c:pt idx="2">
                  <c:v>289301.09000000003</c:v>
                </c:pt>
                <c:pt idx="3">
                  <c:v>299639.42000000004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AE7-484A-A7BD-5BDF55D50C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5562368"/>
        <c:axId val="155563904"/>
      </c:barChart>
      <c:catAx>
        <c:axId val="15556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5563904"/>
        <c:crosses val="autoZero"/>
        <c:auto val="1"/>
        <c:lblAlgn val="ctr"/>
        <c:lblOffset val="100"/>
        <c:noMultiLvlLbl val="0"/>
      </c:catAx>
      <c:valAx>
        <c:axId val="155563904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5562368"/>
        <c:crosses val="autoZero"/>
        <c:crossBetween val="between"/>
      </c:valAx>
      <c:spPr>
        <a:noFill/>
        <a:ln w="25415">
          <a:noFill/>
        </a:ln>
      </c:spPr>
    </c:plotArea>
    <c:legend>
      <c:legendPos val="b"/>
      <c:legendEntry>
        <c:idx val="0"/>
        <c:txPr>
          <a:bodyPr rot="0" vert="horz"/>
          <a:lstStyle/>
          <a:p>
            <a:pPr>
              <a:defRPr sz="1198"/>
            </a:pPr>
            <a:endParaRPr lang="ru-RU"/>
          </a:p>
        </c:txPr>
      </c:legendEntry>
      <c:legendEntry>
        <c:idx val="1"/>
        <c:txPr>
          <a:bodyPr rot="0" vert="horz"/>
          <a:lstStyle/>
          <a:p>
            <a:pPr>
              <a:defRPr sz="1198"/>
            </a:pPr>
            <a:endParaRPr lang="ru-RU"/>
          </a:p>
        </c:txPr>
      </c:legendEntry>
      <c:overlay val="0"/>
      <c:txPr>
        <a:bodyPr rot="0" vert="horz"/>
        <a:lstStyle/>
        <a:p>
          <a:pPr>
            <a:defRPr sz="1198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348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618 694,17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9A-459A-953A-F692EC2E7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619377.06999999995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5-4903-B76F-C3B4EEA8274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623 906,10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9A-459A-953A-F692EC2E7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625031.11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05-4903-B76F-C3B4EEA8274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624 553,85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9A-459A-953A-F692EC2E7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625678.86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05-4903-B76F-C3B4EEA8274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7885824"/>
        <c:axId val="167899904"/>
      </c:barChart>
      <c:catAx>
        <c:axId val="167885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899904"/>
        <c:crosses val="autoZero"/>
        <c:auto val="1"/>
        <c:lblAlgn val="ctr"/>
        <c:lblOffset val="100"/>
        <c:noMultiLvlLbl val="0"/>
      </c:catAx>
      <c:valAx>
        <c:axId val="1678999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167885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223 789,37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B1-465E-97EE-DE20CAE9AC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Закупка товаров, работ и услуг для обеспечения государственных (муниципальных) нужд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211550.28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20-46CD-A899-5C0A4D06CD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164 422,83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B1-465E-97EE-DE20CAE9AC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Закупка товаров, работ и услуг для обеспечения государственных (муниципальных) нужд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163911.98000000001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20-46CD-A899-5C0A4D06CD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147 650,84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B1-465E-97EE-DE20CAE9AC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Закупка товаров, работ и услуг для обеспечения государственных (муниципальных) нужд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147155.51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20-46CD-A899-5C0A4D06CD9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8510208"/>
        <c:axId val="168511744"/>
      </c:barChart>
      <c:catAx>
        <c:axId val="16851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511744"/>
        <c:crosses val="autoZero"/>
        <c:auto val="1"/>
        <c:lblAlgn val="ctr"/>
        <c:lblOffset val="100"/>
        <c:noMultiLvlLbl val="0"/>
      </c:catAx>
      <c:valAx>
        <c:axId val="1685117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16851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296 819,29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670-4E54-98F0-58A39D0696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Социальное обеспечение и иные выплаты населению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307329.43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4D-48CB-B251-ED9A685CE63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309 267,09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70-4E54-98F0-58A39D0696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Социальное обеспечение и иные выплаты населению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318280.03000000003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4D-48CB-B251-ED9A685CE63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324 410,88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70-4E54-98F0-58A39D0696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Социальное обеспечение и иные выплаты населению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331982.98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34D-48CB-B251-ED9A685CE63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8548608"/>
        <c:axId val="168574976"/>
      </c:barChart>
      <c:catAx>
        <c:axId val="16854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574976"/>
        <c:crosses val="autoZero"/>
        <c:auto val="1"/>
        <c:lblAlgn val="ctr"/>
        <c:lblOffset val="100"/>
        <c:noMultiLvlLbl val="0"/>
      </c:catAx>
      <c:valAx>
        <c:axId val="168574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168548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52 443,71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21B-4DEE-8918-DFEA3F9287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Предоставление субсидий бюджетным, автономным учреждениям и иным некоммерческим организациям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52497.47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5E-4882-8B00-DC6177F53F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52 617,70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1B-4DEE-8918-DFEA3F9287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Предоставление субсидий бюджетным, автономным учреждениям и иным некоммерческим организациям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52671.46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5E-4882-8B00-DC6177F53FA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64 168,52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21B-4DEE-8918-DFEA3F9287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Предоставление субсидий бюджетным, автономным учреждениям и иным некоммерческим организациям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52715.33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5E-4882-8B00-DC6177F53F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8779776"/>
        <c:axId val="168781312"/>
      </c:barChart>
      <c:catAx>
        <c:axId val="168779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781312"/>
        <c:crosses val="autoZero"/>
        <c:auto val="1"/>
        <c:lblAlgn val="ctr"/>
        <c:lblOffset val="100"/>
        <c:noMultiLvlLbl val="0"/>
      </c:catAx>
      <c:valAx>
        <c:axId val="1687813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168779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Иные бюджетные ассигнования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14573.8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D5-48BF-991C-ADB1E75BF5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Иные бюджетные ассигнования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10281.1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D5-48BF-991C-ADB1E75BF51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Иные бюджетные ассигнования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10375.1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D5-48BF-991C-ADB1E75BF51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8814464"/>
        <c:axId val="168631296"/>
      </c:barChart>
      <c:catAx>
        <c:axId val="16881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631296"/>
        <c:crosses val="autoZero"/>
        <c:auto val="1"/>
        <c:lblAlgn val="ctr"/>
        <c:lblOffset val="100"/>
        <c:noMultiLvlLbl val="0"/>
      </c:catAx>
      <c:valAx>
        <c:axId val="1686312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16881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Условно утвержденные расходы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CD06-4078-B95A-4DF63051CA4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Условно утвержденные расходы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14100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06-4078-B95A-4DF63051CA4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Условно утвержденные расходы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28000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06-4078-B95A-4DF63051CA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0032128"/>
        <c:axId val="170046208"/>
      </c:barChart>
      <c:catAx>
        <c:axId val="17003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0046208"/>
        <c:crosses val="autoZero"/>
        <c:auto val="1"/>
        <c:lblAlgn val="ctr"/>
        <c:lblOffset val="100"/>
        <c:noMultiLvlLbl val="0"/>
      </c:catAx>
      <c:valAx>
        <c:axId val="1700462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003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image" Target="../media/image67.emf"/><Relationship Id="rId4" Type="http://schemas.openxmlformats.org/officeDocument/2006/relationships/image" Target="../media/image7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image" Target="../media/image7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5D28257-8C42-4E14-80D3-0148663488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0106" cy="340925"/>
          </a:xfrm>
          <a:prstGeom prst="rect">
            <a:avLst/>
          </a:prstGeom>
        </p:spPr>
        <p:txBody>
          <a:bodyPr vert="horz" wrap="square" lIns="92034" tIns="46017" rIns="92034" bIns="4601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3445E0-5D47-43D9-942A-3D1DEABC9C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3339" y="0"/>
            <a:ext cx="4301702" cy="340925"/>
          </a:xfrm>
          <a:prstGeom prst="rect">
            <a:avLst/>
          </a:prstGeom>
        </p:spPr>
        <p:txBody>
          <a:bodyPr vert="horz" wrap="square" lIns="92034" tIns="46017" rIns="92034" bIns="4601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4510740-AC03-4440-8710-F525024DDC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56750"/>
            <a:ext cx="4300106" cy="340925"/>
          </a:xfrm>
          <a:prstGeom prst="rect">
            <a:avLst/>
          </a:prstGeom>
        </p:spPr>
        <p:txBody>
          <a:bodyPr vert="horz" wrap="square" lIns="92034" tIns="46017" rIns="92034" bIns="4601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6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80926CF-D1E9-461E-A6BF-0E8AD7B0B4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3339" y="6456750"/>
            <a:ext cx="4301702" cy="340925"/>
          </a:xfrm>
          <a:prstGeom prst="rect">
            <a:avLst/>
          </a:prstGeom>
        </p:spPr>
        <p:txBody>
          <a:bodyPr vert="horz" wrap="square" lIns="92034" tIns="46017" rIns="92034" bIns="4601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/>
            </a:lvl1pPr>
          </a:lstStyle>
          <a:p>
            <a:pPr>
              <a:defRPr/>
            </a:pPr>
            <a:fld id="{0877C128-0E1D-4597-A328-6AB14B8264F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02BFAFB-AE9D-4977-B974-612B774FD3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0106" cy="340925"/>
          </a:xfrm>
          <a:prstGeom prst="rect">
            <a:avLst/>
          </a:prstGeom>
        </p:spPr>
        <p:txBody>
          <a:bodyPr vert="horz" wrap="square" lIns="92034" tIns="46017" rIns="92034" bIns="4601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EA20891-94CD-4138-A147-9ED6C5E23F3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623339" y="0"/>
            <a:ext cx="4301702" cy="340925"/>
          </a:xfrm>
          <a:prstGeom prst="rect">
            <a:avLst/>
          </a:prstGeom>
        </p:spPr>
        <p:txBody>
          <a:bodyPr vert="horz" wrap="square" lIns="92034" tIns="46017" rIns="92034" bIns="4601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2772" name="Образ слайда 3">
            <a:extLst>
              <a:ext uri="{FF2B5EF4-FFF2-40B4-BE49-F238E27FC236}">
                <a16:creationId xmlns:a16="http://schemas.microsoft.com/office/drawing/2014/main" id="{2AB83730-90B3-43A4-9ECD-0D3C84D6EAAD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2925763" y="849313"/>
            <a:ext cx="4075112" cy="2293937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Заметки 4">
            <a:extLst>
              <a:ext uri="{FF2B5EF4-FFF2-40B4-BE49-F238E27FC236}">
                <a16:creationId xmlns:a16="http://schemas.microsoft.com/office/drawing/2014/main" id="{AF054D6B-FD51-4476-A8CD-A22AF72B27CD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92824" y="3271591"/>
            <a:ext cx="7940991" cy="2676174"/>
          </a:xfrm>
          <a:prstGeom prst="rect">
            <a:avLst/>
          </a:prstGeom>
          <a:noFill/>
          <a:ln>
            <a:noFill/>
          </a:ln>
        </p:spPr>
        <p:txBody>
          <a:bodyPr vert="horz" wrap="square" lIns="92034" tIns="46017" rIns="92034" bIns="46017" numCol="1" anchor="t" anchorCtr="0" compatLnSpc="1"/>
          <a:lstStyle/>
          <a:p>
            <a:pPr lvl="0"/>
            <a:r>
              <a:rPr lang="ru-RU" altLang="zh-CN" noProof="0"/>
              <a:t>Образец текста</a:t>
            </a:r>
          </a:p>
          <a:p>
            <a:pPr lvl="1"/>
            <a:r>
              <a:rPr lang="ru-RU" altLang="zh-CN" noProof="0"/>
              <a:t>Второй уровень</a:t>
            </a:r>
          </a:p>
          <a:p>
            <a:pPr lvl="2"/>
            <a:r>
              <a:rPr lang="ru-RU" altLang="zh-CN" noProof="0"/>
              <a:t>Третий уровень</a:t>
            </a:r>
          </a:p>
          <a:p>
            <a:pPr lvl="3"/>
            <a:r>
              <a:rPr lang="ru-RU" altLang="zh-CN" noProof="0"/>
              <a:t>Четвертый уровень</a:t>
            </a:r>
          </a:p>
          <a:p>
            <a:pPr lvl="4"/>
            <a:r>
              <a:rPr lang="ru-RU" altLang="zh-CN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01B4C2-3413-4DB2-A9E0-18D58BA2DB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6456750"/>
            <a:ext cx="4300106" cy="340925"/>
          </a:xfrm>
          <a:prstGeom prst="rect">
            <a:avLst/>
          </a:prstGeom>
        </p:spPr>
        <p:txBody>
          <a:bodyPr vert="horz" wrap="square" lIns="92034" tIns="46017" rIns="92034" bIns="4601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142227-BF14-48FD-9B3B-176AA0474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623339" y="6456750"/>
            <a:ext cx="4301702" cy="340925"/>
          </a:xfrm>
          <a:prstGeom prst="rect">
            <a:avLst/>
          </a:prstGeom>
        </p:spPr>
        <p:txBody>
          <a:bodyPr vert="horz" wrap="square" lIns="92034" tIns="46017" rIns="92034" bIns="4601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FC14F52-C28A-4C5F-BEAE-4CE08BC469E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606992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>
            <a:extLst>
              <a:ext uri="{FF2B5EF4-FFF2-40B4-BE49-F238E27FC236}">
                <a16:creationId xmlns:a16="http://schemas.microsoft.com/office/drawing/2014/main" id="{45E4529B-DE71-42EC-A5C9-29D84F84E57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35843" name="Заметки 2">
            <a:extLst>
              <a:ext uri="{FF2B5EF4-FFF2-40B4-BE49-F238E27FC236}">
                <a16:creationId xmlns:a16="http://schemas.microsoft.com/office/drawing/2014/main" id="{2593EDC0-781B-45B5-8403-FB810AA7226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 dirty="0">
              <a:cs typeface="等线" panose="02010600030101010101" pitchFamily="2" charset="-122"/>
            </a:endParaRPr>
          </a:p>
        </p:txBody>
      </p:sp>
      <p:sp>
        <p:nvSpPr>
          <p:cNvPr id="35844" name="Номер слайда 3">
            <a:extLst>
              <a:ext uri="{FF2B5EF4-FFF2-40B4-BE49-F238E27FC236}">
                <a16:creationId xmlns:a16="http://schemas.microsoft.com/office/drawing/2014/main" id="{7CB7A7C5-E990-4FB8-B46C-B7778DF39E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3FB66EFD-1801-4AD7-BDD3-4D14A0796EE6}" type="slidenum">
              <a:rPr lang="ru-RU" altLang="zh-CN">
                <a:solidFill>
                  <a:srgbClr val="000000"/>
                </a:solidFill>
              </a:rPr>
              <a:pPr/>
              <a:t>1</a:t>
            </a:fld>
            <a:endParaRPr lang="ru-RU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14912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82660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12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05597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13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781203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14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42396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15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050205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>
            <a:extLst>
              <a:ext uri="{FF2B5EF4-FFF2-40B4-BE49-F238E27FC236}">
                <a16:creationId xmlns:a16="http://schemas.microsoft.com/office/drawing/2014/main" id="{D177904D-1203-440B-83C1-FEDB49FA554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59395" name="Заметки 2">
            <a:extLst>
              <a:ext uri="{FF2B5EF4-FFF2-40B4-BE49-F238E27FC236}">
                <a16:creationId xmlns:a16="http://schemas.microsoft.com/office/drawing/2014/main" id="{A399FB1F-F4CE-4F6E-957C-8274AC78AD4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59396" name="Номер слайда 3">
            <a:extLst>
              <a:ext uri="{FF2B5EF4-FFF2-40B4-BE49-F238E27FC236}">
                <a16:creationId xmlns:a16="http://schemas.microsoft.com/office/drawing/2014/main" id="{0AE92315-4018-4305-BFD6-E25466121E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37B3640-AA60-4B26-BB2B-CA2FAD08C57D}" type="slidenum">
              <a:rPr lang="ru-RU" altLang="zh-CN"/>
              <a:pPr/>
              <a:t>16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>
            <a:extLst>
              <a:ext uri="{FF2B5EF4-FFF2-40B4-BE49-F238E27FC236}">
                <a16:creationId xmlns:a16="http://schemas.microsoft.com/office/drawing/2014/main" id="{FBEE133E-35D5-4DE7-A94D-AC61868B19D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63491" name="Заметки 2">
            <a:extLst>
              <a:ext uri="{FF2B5EF4-FFF2-40B4-BE49-F238E27FC236}">
                <a16:creationId xmlns:a16="http://schemas.microsoft.com/office/drawing/2014/main" id="{2BB7E5E7-AB30-42F6-BA39-83445255A63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63492" name="Номер слайда 3">
            <a:extLst>
              <a:ext uri="{FF2B5EF4-FFF2-40B4-BE49-F238E27FC236}">
                <a16:creationId xmlns:a16="http://schemas.microsoft.com/office/drawing/2014/main" id="{32CC57CE-0064-449A-94F6-B7E7B60B34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789F2CB8-58EA-4AEE-9037-C4F8DDAF9907}" type="slidenum">
              <a:rPr lang="ru-RU" altLang="zh-CN"/>
              <a:pPr/>
              <a:t>17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>
            <a:extLst>
              <a:ext uri="{FF2B5EF4-FFF2-40B4-BE49-F238E27FC236}">
                <a16:creationId xmlns:a16="http://schemas.microsoft.com/office/drawing/2014/main" id="{9AD58780-15D0-41C7-8B09-17D4E6476E9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65539" name="Заметки 2">
            <a:extLst>
              <a:ext uri="{FF2B5EF4-FFF2-40B4-BE49-F238E27FC236}">
                <a16:creationId xmlns:a16="http://schemas.microsoft.com/office/drawing/2014/main" id="{B35CB546-FB22-4FCE-9AC0-9B9B6067BAF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65540" name="Номер слайда 3">
            <a:extLst>
              <a:ext uri="{FF2B5EF4-FFF2-40B4-BE49-F238E27FC236}">
                <a16:creationId xmlns:a16="http://schemas.microsoft.com/office/drawing/2014/main" id="{D19B2A70-9166-4E0E-B9DC-F3140C2377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F180980A-27EE-4AD9-810E-42CA954C7F8D}" type="slidenum">
              <a:rPr lang="ru-RU" altLang="zh-CN"/>
              <a:pPr/>
              <a:t>18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>
            <a:extLst>
              <a:ext uri="{FF2B5EF4-FFF2-40B4-BE49-F238E27FC236}">
                <a16:creationId xmlns:a16="http://schemas.microsoft.com/office/drawing/2014/main" id="{8A66AEDF-C7B0-4595-BA4F-00FEE6F27CC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67587" name="Заметки 2">
            <a:extLst>
              <a:ext uri="{FF2B5EF4-FFF2-40B4-BE49-F238E27FC236}">
                <a16:creationId xmlns:a16="http://schemas.microsoft.com/office/drawing/2014/main" id="{5DFF108F-F833-4531-879D-856EEDBD090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67588" name="Номер слайда 3">
            <a:extLst>
              <a:ext uri="{FF2B5EF4-FFF2-40B4-BE49-F238E27FC236}">
                <a16:creationId xmlns:a16="http://schemas.microsoft.com/office/drawing/2014/main" id="{3C3831FC-55F7-4428-9ED7-3D6344938D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19836573-34DE-45F6-884A-A6FCF05884EC}" type="slidenum">
              <a:rPr lang="ru-RU" altLang="zh-CN">
                <a:solidFill>
                  <a:srgbClr val="000000"/>
                </a:solidFill>
              </a:rPr>
              <a:pPr/>
              <a:t>19</a:t>
            </a:fld>
            <a:endParaRPr lang="ru-RU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627517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20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39831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мещающий образ слайда 21504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6332200" y="-8123238"/>
            <a:ext cx="15289212" cy="8601076"/>
          </a:xfrm>
          <a:solidFill>
            <a:srgbClr val="FFFFFF"/>
          </a:solidFill>
        </p:spPr>
      </p:sp>
      <p:sp>
        <p:nvSpPr>
          <p:cNvPr id="48131" name="Замещающий текст 21505"/>
          <p:cNvSpPr>
            <a:spLocks noGrp="1" noChangeArrowheads="1"/>
          </p:cNvSpPr>
          <p:nvPr>
            <p:ph type="body" idx="4294967295"/>
          </p:nvPr>
        </p:nvSpPr>
        <p:spPr>
          <a:xfrm>
            <a:off x="1010746" y="2989542"/>
            <a:ext cx="8069741" cy="2829738"/>
          </a:xfrm>
          <a:noFill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8750" y="511175"/>
            <a:ext cx="4529138" cy="2547938"/>
          </a:xfrm>
        </p:spPr>
      </p:sp>
      <p:sp>
        <p:nvSpPr>
          <p:cNvPr id="46083" name="Заметки 2"/>
          <p:cNvSpPr>
            <a:spLocks noGrp="1" noChangeArrowheads="1"/>
          </p:cNvSpPr>
          <p:nvPr>
            <p:ph type="body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en-US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621696" y="6456324"/>
            <a:ext cx="4302625" cy="34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FA0B56-DFF6-4C35-87E8-33D776A9B534}" type="slidenum">
              <a:rPr lang="ru-RU" altLang="en-US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pPr/>
              <a:t>22</a:t>
            </a:fld>
            <a:endParaRPr lang="ru-RU" altLang="en-US">
              <a:solidFill>
                <a:srgbClr val="000000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8750" y="511175"/>
            <a:ext cx="4529138" cy="2547938"/>
          </a:xfrm>
        </p:spPr>
      </p:sp>
      <p:sp>
        <p:nvSpPr>
          <p:cNvPr id="47107" name="Заметки 2"/>
          <p:cNvSpPr>
            <a:spLocks noGrp="1" noChangeArrowheads="1"/>
          </p:cNvSpPr>
          <p:nvPr>
            <p:ph type="body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en-US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621696" y="6456324"/>
            <a:ext cx="4302625" cy="34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CEADCCA-43CD-4806-8B0E-643937C71B2F}" type="slidenum">
              <a:rPr lang="ru-RU" altLang="en-US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pPr/>
              <a:t>23</a:t>
            </a:fld>
            <a:endParaRPr lang="ru-RU" altLang="en-US">
              <a:solidFill>
                <a:srgbClr val="000000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24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62930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>
            <a:extLst>
              <a:ext uri="{FF2B5EF4-FFF2-40B4-BE49-F238E27FC236}">
                <a16:creationId xmlns:a16="http://schemas.microsoft.com/office/drawing/2014/main" id="{542D5A22-4C14-4F28-9A75-73CA9B00745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77827" name="Заметки 2">
            <a:extLst>
              <a:ext uri="{FF2B5EF4-FFF2-40B4-BE49-F238E27FC236}">
                <a16:creationId xmlns:a16="http://schemas.microsoft.com/office/drawing/2014/main" id="{5176878B-BEF0-49BF-80DC-338E83F5912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77828" name="Номер слайда 3">
            <a:extLst>
              <a:ext uri="{FF2B5EF4-FFF2-40B4-BE49-F238E27FC236}">
                <a16:creationId xmlns:a16="http://schemas.microsoft.com/office/drawing/2014/main" id="{DF673354-DFBE-4F7E-832B-6D8582ABA8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8C7A625-7BE9-40CD-BBAD-E806B6D32069}" type="slidenum">
              <a:rPr lang="ru-RU" altLang="zh-CN">
                <a:solidFill>
                  <a:srgbClr val="000000"/>
                </a:solidFill>
              </a:rPr>
              <a:pPr/>
              <a:t>25</a:t>
            </a:fld>
            <a:endParaRPr lang="ru-RU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>
            <a:extLst>
              <a:ext uri="{FF2B5EF4-FFF2-40B4-BE49-F238E27FC236}">
                <a16:creationId xmlns:a16="http://schemas.microsoft.com/office/drawing/2014/main" id="{8909D78F-5B83-40B4-8455-FC5DC9ADCAB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79875" name="Заметки 2">
            <a:extLst>
              <a:ext uri="{FF2B5EF4-FFF2-40B4-BE49-F238E27FC236}">
                <a16:creationId xmlns:a16="http://schemas.microsoft.com/office/drawing/2014/main" id="{E9B8C6EC-25F7-446B-8279-E60D0DA7969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en-US"/>
          </a:p>
        </p:txBody>
      </p:sp>
      <p:sp>
        <p:nvSpPr>
          <p:cNvPr id="79876" name="Номер слайда 3">
            <a:extLst>
              <a:ext uri="{FF2B5EF4-FFF2-40B4-BE49-F238E27FC236}">
                <a16:creationId xmlns:a16="http://schemas.microsoft.com/office/drawing/2014/main" id="{9307D9AE-D5E1-4D64-A376-B4BA01068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5851" y="8756789"/>
            <a:ext cx="2988047" cy="4625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911D2F58-BEE0-47A9-A7DC-29DC7BECDD2D}" type="slidenum">
              <a:rPr lang="ru-RU" altLang="en-US"/>
              <a:pPr/>
              <a:t>26</a:t>
            </a:fld>
            <a:endParaRPr lang="ru-RU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>
            <a:extLst>
              <a:ext uri="{FF2B5EF4-FFF2-40B4-BE49-F238E27FC236}">
                <a16:creationId xmlns:a16="http://schemas.microsoft.com/office/drawing/2014/main" id="{88A4ABC4-D8DF-4F4C-B13C-60736B81B14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81923" name="Заметки 2">
            <a:extLst>
              <a:ext uri="{FF2B5EF4-FFF2-40B4-BE49-F238E27FC236}">
                <a16:creationId xmlns:a16="http://schemas.microsoft.com/office/drawing/2014/main" id="{7518D366-9418-48B7-A685-16E8C833EC4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en-US"/>
          </a:p>
        </p:txBody>
      </p:sp>
      <p:sp>
        <p:nvSpPr>
          <p:cNvPr id="81924" name="Номер слайда 3">
            <a:extLst>
              <a:ext uri="{FF2B5EF4-FFF2-40B4-BE49-F238E27FC236}">
                <a16:creationId xmlns:a16="http://schemas.microsoft.com/office/drawing/2014/main" id="{C9152731-9E98-4516-8276-6F844C2A2D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5851" y="8756789"/>
            <a:ext cx="2988047" cy="4625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4F3374A7-12FE-4D4C-8900-C12DF8CFDCFC}" type="slidenum">
              <a:rPr lang="ru-RU" altLang="en-US"/>
              <a:pPr/>
              <a:t>27</a:t>
            </a:fld>
            <a:endParaRPr lang="ru-RU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>
            <a:extLst>
              <a:ext uri="{FF2B5EF4-FFF2-40B4-BE49-F238E27FC236}">
                <a16:creationId xmlns:a16="http://schemas.microsoft.com/office/drawing/2014/main" id="{DA5A4E9B-4113-41D0-8BCD-8D061F8C459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83971" name="Заметки 2">
            <a:extLst>
              <a:ext uri="{FF2B5EF4-FFF2-40B4-BE49-F238E27FC236}">
                <a16:creationId xmlns:a16="http://schemas.microsoft.com/office/drawing/2014/main" id="{8381F77C-C452-4FD8-AC3F-7E0E35E350F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83972" name="Номер слайда 3">
            <a:extLst>
              <a:ext uri="{FF2B5EF4-FFF2-40B4-BE49-F238E27FC236}">
                <a16:creationId xmlns:a16="http://schemas.microsoft.com/office/drawing/2014/main" id="{44355709-7C30-4EB7-87EF-6F07B97925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E229ECB2-C04A-4CB6-B4DB-F8D895953240}" type="slidenum">
              <a:rPr lang="ru-RU" altLang="zh-CN"/>
              <a:pPr/>
              <a:t>28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>
            <a:extLst>
              <a:ext uri="{FF2B5EF4-FFF2-40B4-BE49-F238E27FC236}">
                <a16:creationId xmlns:a16="http://schemas.microsoft.com/office/drawing/2014/main" id="{73A672A2-986C-4D51-9A15-D659A42D598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86019" name="Заметки 2">
            <a:extLst>
              <a:ext uri="{FF2B5EF4-FFF2-40B4-BE49-F238E27FC236}">
                <a16:creationId xmlns:a16="http://schemas.microsoft.com/office/drawing/2014/main" id="{DF4CAACE-4E6E-4337-9AC8-CF28ADAEDD0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86020" name="Номер слайда 3">
            <a:extLst>
              <a:ext uri="{FF2B5EF4-FFF2-40B4-BE49-F238E27FC236}">
                <a16:creationId xmlns:a16="http://schemas.microsoft.com/office/drawing/2014/main" id="{F216C622-AA0D-44C7-B87C-3B484DDB69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D24E0D24-4055-4B7E-8B44-243C5BD7F3BB}" type="slidenum">
              <a:rPr lang="ru-RU" altLang="zh-CN"/>
              <a:pPr/>
              <a:t>29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>
            <a:extLst>
              <a:ext uri="{FF2B5EF4-FFF2-40B4-BE49-F238E27FC236}">
                <a16:creationId xmlns:a16="http://schemas.microsoft.com/office/drawing/2014/main" id="{EEBF7439-B916-42A8-8023-178FDB63937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38915" name="Заметки 2">
            <a:extLst>
              <a:ext uri="{FF2B5EF4-FFF2-40B4-BE49-F238E27FC236}">
                <a16:creationId xmlns:a16="http://schemas.microsoft.com/office/drawing/2014/main" id="{5D7A1FC9-4DAA-499D-9A91-6FC1D9C5843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38916" name="Номер слайда 3">
            <a:extLst>
              <a:ext uri="{FF2B5EF4-FFF2-40B4-BE49-F238E27FC236}">
                <a16:creationId xmlns:a16="http://schemas.microsoft.com/office/drawing/2014/main" id="{DBD0F9D6-6111-43FB-B928-D9C43CCD10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A2D1B6D6-D44E-45E5-9C21-3CEE6048B28B}" type="slidenum">
              <a:rPr lang="ru-RU" altLang="zh-CN"/>
              <a:pPr/>
              <a:t>3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>
            <a:extLst>
              <a:ext uri="{FF2B5EF4-FFF2-40B4-BE49-F238E27FC236}">
                <a16:creationId xmlns:a16="http://schemas.microsoft.com/office/drawing/2014/main" id="{82A39B8B-AB0A-4DBC-8410-DFBFA733D33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88067" name="Заметки 2">
            <a:extLst>
              <a:ext uri="{FF2B5EF4-FFF2-40B4-BE49-F238E27FC236}">
                <a16:creationId xmlns:a16="http://schemas.microsoft.com/office/drawing/2014/main" id="{EBE41AD6-DDDC-4315-A647-CC0066180F3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88068" name="Номер слайда 3">
            <a:extLst>
              <a:ext uri="{FF2B5EF4-FFF2-40B4-BE49-F238E27FC236}">
                <a16:creationId xmlns:a16="http://schemas.microsoft.com/office/drawing/2014/main" id="{D4A34713-D0E5-4071-8655-85ADC96D27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ADC9DF5-9E71-45F2-93EF-215245C3B4EC}" type="slidenum">
              <a:rPr lang="ru-RU" altLang="zh-CN"/>
              <a:pPr/>
              <a:t>30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>
            <a:extLst>
              <a:ext uri="{FF2B5EF4-FFF2-40B4-BE49-F238E27FC236}">
                <a16:creationId xmlns:a16="http://schemas.microsoft.com/office/drawing/2014/main" id="{9D9B3560-E8FD-41D7-A603-03740FD1F95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90115" name="Заметки 2">
            <a:extLst>
              <a:ext uri="{FF2B5EF4-FFF2-40B4-BE49-F238E27FC236}">
                <a16:creationId xmlns:a16="http://schemas.microsoft.com/office/drawing/2014/main" id="{AE352556-7467-4BC0-A2EA-5E0D198B64C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90116" name="Номер слайда 3">
            <a:extLst>
              <a:ext uri="{FF2B5EF4-FFF2-40B4-BE49-F238E27FC236}">
                <a16:creationId xmlns:a16="http://schemas.microsoft.com/office/drawing/2014/main" id="{69CD3958-693B-4223-9A77-450B8A06B6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l"/>
            <a:fld id="{63380C4D-82DC-425B-BC26-BB89B866C3A0}" type="slidenum">
              <a:rPr lang="ru-RU" altLang="zh-CN" sz="1800"/>
              <a:pPr algn="l"/>
              <a:t>31</a:t>
            </a:fld>
            <a:endParaRPr lang="ru-RU" altLang="zh-CN" sz="18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>
            <a:extLst>
              <a:ext uri="{FF2B5EF4-FFF2-40B4-BE49-F238E27FC236}">
                <a16:creationId xmlns:a16="http://schemas.microsoft.com/office/drawing/2014/main" id="{6C420EFD-D8C7-4521-97D4-EB5016815FF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92163" name="Заметки 2">
            <a:extLst>
              <a:ext uri="{FF2B5EF4-FFF2-40B4-BE49-F238E27FC236}">
                <a16:creationId xmlns:a16="http://schemas.microsoft.com/office/drawing/2014/main" id="{9B4A5306-E8CD-4DEF-A2E2-310684D707C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92164" name="Номер слайда 3">
            <a:extLst>
              <a:ext uri="{FF2B5EF4-FFF2-40B4-BE49-F238E27FC236}">
                <a16:creationId xmlns:a16="http://schemas.microsoft.com/office/drawing/2014/main" id="{940D746B-1A4C-4505-99AD-C45B3885F0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4B37CFF8-A0FD-407B-B885-0E0F28606978}" type="slidenum">
              <a:rPr lang="ru-RU" altLang="zh-CN"/>
              <a:pPr/>
              <a:t>32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Образ слайда 1">
            <a:extLst>
              <a:ext uri="{FF2B5EF4-FFF2-40B4-BE49-F238E27FC236}">
                <a16:creationId xmlns:a16="http://schemas.microsoft.com/office/drawing/2014/main" id="{CCEA162B-E41A-40B8-A389-D9911AFE8F7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94211" name="Заметки 2">
            <a:extLst>
              <a:ext uri="{FF2B5EF4-FFF2-40B4-BE49-F238E27FC236}">
                <a16:creationId xmlns:a16="http://schemas.microsoft.com/office/drawing/2014/main" id="{1A6DD73E-BBD5-4E62-96BC-81F47B9CEA0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 dirty="0">
              <a:cs typeface="等线" panose="02010600030101010101" pitchFamily="2" charset="-122"/>
            </a:endParaRPr>
          </a:p>
        </p:txBody>
      </p:sp>
      <p:sp>
        <p:nvSpPr>
          <p:cNvPr id="94212" name="Номер слайда 3">
            <a:extLst>
              <a:ext uri="{FF2B5EF4-FFF2-40B4-BE49-F238E27FC236}">
                <a16:creationId xmlns:a16="http://schemas.microsoft.com/office/drawing/2014/main" id="{A6698350-3819-4E45-B221-BD32EB7BE0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A1400421-8A0B-4437-9078-F0B894704B67}" type="slidenum">
              <a:rPr lang="ru-RU" altLang="zh-CN"/>
              <a:pPr/>
              <a:t>36</a:t>
            </a:fld>
            <a:endParaRPr lang="ru-RU" altLang="zh-CN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мещающий образ слайда 29696">
            <a:extLst>
              <a:ext uri="{FF2B5EF4-FFF2-40B4-BE49-F238E27FC236}">
                <a16:creationId xmlns:a16="http://schemas.microsoft.com/office/drawing/2014/main" id="{410774B0-65B8-4F34-8223-FD9C56AB169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6332200" y="-8123238"/>
            <a:ext cx="15287625" cy="8599488"/>
          </a:xfrm>
          <a:solidFill>
            <a:srgbClr val="FFFFFF"/>
          </a:solidFill>
          <a:ln>
            <a:miter lim="800000"/>
          </a:ln>
        </p:spPr>
      </p:sp>
      <p:sp>
        <p:nvSpPr>
          <p:cNvPr id="96259" name="Замещающий текст 29697">
            <a:extLst>
              <a:ext uri="{FF2B5EF4-FFF2-40B4-BE49-F238E27FC236}">
                <a16:creationId xmlns:a16="http://schemas.microsoft.com/office/drawing/2014/main" id="{F7530D59-2457-400F-8289-80969F627D6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10382" y="2989888"/>
            <a:ext cx="8070281" cy="2829830"/>
          </a:xfrm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102537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мещающий образ слайда 29696">
            <a:extLst>
              <a:ext uri="{FF2B5EF4-FFF2-40B4-BE49-F238E27FC236}">
                <a16:creationId xmlns:a16="http://schemas.microsoft.com/office/drawing/2014/main" id="{410774B0-65B8-4F34-8223-FD9C56AB169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6332200" y="-8123238"/>
            <a:ext cx="15287625" cy="8599488"/>
          </a:xfrm>
          <a:solidFill>
            <a:srgbClr val="FFFFFF"/>
          </a:solidFill>
          <a:ln>
            <a:miter lim="800000"/>
          </a:ln>
        </p:spPr>
      </p:sp>
      <p:sp>
        <p:nvSpPr>
          <p:cNvPr id="96259" name="Замещающий текст 29697">
            <a:extLst>
              <a:ext uri="{FF2B5EF4-FFF2-40B4-BE49-F238E27FC236}">
                <a16:creationId xmlns:a16="http://schemas.microsoft.com/office/drawing/2014/main" id="{F7530D59-2457-400F-8289-80969F627D6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10382" y="2989888"/>
            <a:ext cx="8070281" cy="2829830"/>
          </a:xfrm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154701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813122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409597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89695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>
            <a:extLst>
              <a:ext uri="{FF2B5EF4-FFF2-40B4-BE49-F238E27FC236}">
                <a16:creationId xmlns:a16="http://schemas.microsoft.com/office/drawing/2014/main" id="{4335C3FB-BB7A-477D-81D5-02E41E3FBAA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40963" name="Заметки 2">
            <a:extLst>
              <a:ext uri="{FF2B5EF4-FFF2-40B4-BE49-F238E27FC236}">
                <a16:creationId xmlns:a16="http://schemas.microsoft.com/office/drawing/2014/main" id="{ADE4FA5E-BD79-449E-B72F-9598AFCE8D0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40964" name="Номер слайда 3">
            <a:extLst>
              <a:ext uri="{FF2B5EF4-FFF2-40B4-BE49-F238E27FC236}">
                <a16:creationId xmlns:a16="http://schemas.microsoft.com/office/drawing/2014/main" id="{F519045A-92A5-4AC7-BA54-430C57EB35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8C0E7D8-5A40-48EA-9DAB-080267055EE5}" type="slidenum">
              <a:rPr lang="ru-RU" altLang="zh-CN"/>
              <a:pPr/>
              <a:t>4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784044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727791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184722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489644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800667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49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5672684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50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06006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51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4312455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52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4588290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53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22507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>
            <a:extLst>
              <a:ext uri="{FF2B5EF4-FFF2-40B4-BE49-F238E27FC236}">
                <a16:creationId xmlns:a16="http://schemas.microsoft.com/office/drawing/2014/main" id="{659BF9E2-C93F-4D0A-A8F4-EC22212ED0E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43011" name="Заметки 2">
            <a:extLst>
              <a:ext uri="{FF2B5EF4-FFF2-40B4-BE49-F238E27FC236}">
                <a16:creationId xmlns:a16="http://schemas.microsoft.com/office/drawing/2014/main" id="{E614023A-DDC4-4031-B5D7-C44CBEC5E4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en-US"/>
          </a:p>
        </p:txBody>
      </p:sp>
      <p:sp>
        <p:nvSpPr>
          <p:cNvPr id="43012" name="Номер слайда 3">
            <a:extLst>
              <a:ext uri="{FF2B5EF4-FFF2-40B4-BE49-F238E27FC236}">
                <a16:creationId xmlns:a16="http://schemas.microsoft.com/office/drawing/2014/main" id="{701C1C4F-BB3D-4463-83B2-F0202EAC54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1B49D320-0CC1-403B-AE39-D790412DA4E6}" type="slidenum">
              <a:rPr lang="ru-RU" altLang="en-US"/>
              <a:pPr/>
              <a:t>5</a:t>
            </a:fld>
            <a:endParaRPr lang="ru-RU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Образ слайда 1">
            <a:extLst>
              <a:ext uri="{FF2B5EF4-FFF2-40B4-BE49-F238E27FC236}">
                <a16:creationId xmlns:a16="http://schemas.microsoft.com/office/drawing/2014/main" id="{A8CE585E-02AD-48A0-A8C6-E1FE682C0B9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112643" name="Заметки 2">
            <a:extLst>
              <a:ext uri="{FF2B5EF4-FFF2-40B4-BE49-F238E27FC236}">
                <a16:creationId xmlns:a16="http://schemas.microsoft.com/office/drawing/2014/main" id="{3044E885-C513-4115-B965-72D375D346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ru-RU" altLang="zh-CN" dirty="0">
              <a:cs typeface="等线" panose="02010600030101010101" pitchFamily="2" charset="-122"/>
            </a:endParaRPr>
          </a:p>
        </p:txBody>
      </p:sp>
      <p:sp>
        <p:nvSpPr>
          <p:cNvPr id="112644" name="Номер слайда 3">
            <a:extLst>
              <a:ext uri="{FF2B5EF4-FFF2-40B4-BE49-F238E27FC236}">
                <a16:creationId xmlns:a16="http://schemas.microsoft.com/office/drawing/2014/main" id="{AE76243B-C793-4B17-84B0-A274151221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l"/>
            <a:fld id="{446DDD9A-CC13-4BE5-A2CD-D2D22E394C8B}" type="slidenum">
              <a:rPr lang="ru-RU" altLang="zh-CN" sz="1800"/>
              <a:pPr algn="l"/>
              <a:t>54</a:t>
            </a:fld>
            <a:endParaRPr lang="ru-RU" altLang="zh-CN" sz="180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>
            <a:extLst>
              <a:ext uri="{FF2B5EF4-FFF2-40B4-BE49-F238E27FC236}">
                <a16:creationId xmlns:a16="http://schemas.microsoft.com/office/drawing/2014/main" id="{8376F07E-D2DE-4F05-A841-9AADEB22B45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114691" name="Заметки 2">
            <a:extLst>
              <a:ext uri="{FF2B5EF4-FFF2-40B4-BE49-F238E27FC236}">
                <a16:creationId xmlns:a16="http://schemas.microsoft.com/office/drawing/2014/main" id="{7920C5FE-7521-413F-B92D-F95F1498BE7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114692" name="Номер слайда 3">
            <a:extLst>
              <a:ext uri="{FF2B5EF4-FFF2-40B4-BE49-F238E27FC236}">
                <a16:creationId xmlns:a16="http://schemas.microsoft.com/office/drawing/2014/main" id="{D3E67B62-EF41-4846-80FE-0E10035E96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AF1173C0-7B31-46C4-B8BD-0DFCC0143B8C}" type="slidenum">
              <a:rPr lang="ru-RU" altLang="zh-CN"/>
              <a:pPr/>
              <a:t>55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>
            <a:extLst>
              <a:ext uri="{FF2B5EF4-FFF2-40B4-BE49-F238E27FC236}">
                <a16:creationId xmlns:a16="http://schemas.microsoft.com/office/drawing/2014/main" id="{15D6B734-440C-432C-B544-5FCA32D1562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114691" name="Заметки 2">
            <a:extLst>
              <a:ext uri="{FF2B5EF4-FFF2-40B4-BE49-F238E27FC236}">
                <a16:creationId xmlns:a16="http://schemas.microsoft.com/office/drawing/2014/main" id="{0D206E44-0654-46BA-B057-B73C42172A3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114692" name="Номер слайда 3">
            <a:extLst>
              <a:ext uri="{FF2B5EF4-FFF2-40B4-BE49-F238E27FC236}">
                <a16:creationId xmlns:a16="http://schemas.microsoft.com/office/drawing/2014/main" id="{3E020614-F7A0-411E-AE20-2EBD00BA41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6B0F52B1-C544-40B9-8AF5-8DBE44742190}" type="slidenum">
              <a:rPr lang="ru-RU" altLang="zh-CN" smtClean="0"/>
              <a:pPr/>
              <a:t>56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>
            <a:extLst>
              <a:ext uri="{FF2B5EF4-FFF2-40B4-BE49-F238E27FC236}">
                <a16:creationId xmlns:a16="http://schemas.microsoft.com/office/drawing/2014/main" id="{15D6B734-440C-432C-B544-5FCA32D1562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114691" name="Заметки 2">
            <a:extLst>
              <a:ext uri="{FF2B5EF4-FFF2-40B4-BE49-F238E27FC236}">
                <a16:creationId xmlns:a16="http://schemas.microsoft.com/office/drawing/2014/main" id="{0D206E44-0654-46BA-B057-B73C42172A3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114692" name="Номер слайда 3">
            <a:extLst>
              <a:ext uri="{FF2B5EF4-FFF2-40B4-BE49-F238E27FC236}">
                <a16:creationId xmlns:a16="http://schemas.microsoft.com/office/drawing/2014/main" id="{3E020614-F7A0-411E-AE20-2EBD00BA41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6B0F52B1-C544-40B9-8AF5-8DBE44742190}" type="slidenum">
              <a:rPr lang="ru-RU" altLang="zh-CN" smtClean="0"/>
              <a:pPr/>
              <a:t>57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54701295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>
            <a:extLst>
              <a:ext uri="{FF2B5EF4-FFF2-40B4-BE49-F238E27FC236}">
                <a16:creationId xmlns:a16="http://schemas.microsoft.com/office/drawing/2014/main" id="{15D6B734-440C-432C-B544-5FCA32D1562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114691" name="Заметки 2">
            <a:extLst>
              <a:ext uri="{FF2B5EF4-FFF2-40B4-BE49-F238E27FC236}">
                <a16:creationId xmlns:a16="http://schemas.microsoft.com/office/drawing/2014/main" id="{0D206E44-0654-46BA-B057-B73C42172A3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114692" name="Номер слайда 3">
            <a:extLst>
              <a:ext uri="{FF2B5EF4-FFF2-40B4-BE49-F238E27FC236}">
                <a16:creationId xmlns:a16="http://schemas.microsoft.com/office/drawing/2014/main" id="{3E020614-F7A0-411E-AE20-2EBD00BA41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6B0F52B1-C544-40B9-8AF5-8DBE44742190}" type="slidenum">
              <a:rPr lang="ru-RU" altLang="zh-CN" smtClean="0"/>
              <a:pPr/>
              <a:t>58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252185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>
            <a:extLst>
              <a:ext uri="{FF2B5EF4-FFF2-40B4-BE49-F238E27FC236}">
                <a16:creationId xmlns:a16="http://schemas.microsoft.com/office/drawing/2014/main" id="{BE0FE8F3-0D3A-4561-9F5A-454AE7C54E9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925763" y="849313"/>
            <a:ext cx="4075112" cy="2293937"/>
          </a:xfrm>
          <a:ln>
            <a:miter lim="800000"/>
          </a:ln>
        </p:spPr>
      </p:sp>
      <p:sp>
        <p:nvSpPr>
          <p:cNvPr id="116739" name="Заметки 2">
            <a:extLst>
              <a:ext uri="{FF2B5EF4-FFF2-40B4-BE49-F238E27FC236}">
                <a16:creationId xmlns:a16="http://schemas.microsoft.com/office/drawing/2014/main" id="{5BF5D48F-B59A-4624-96FB-7E40651F8E6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cs typeface="等线" panose="02010600030101010101" pitchFamily="2" charset="-122"/>
            </a:endParaRPr>
          </a:p>
        </p:txBody>
      </p:sp>
      <p:sp>
        <p:nvSpPr>
          <p:cNvPr id="116740" name="Номер слайда 3">
            <a:extLst>
              <a:ext uri="{FF2B5EF4-FFF2-40B4-BE49-F238E27FC236}">
                <a16:creationId xmlns:a16="http://schemas.microsoft.com/office/drawing/2014/main" id="{3D752458-1863-49BF-8E26-C5B1B96DD9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7779" indent="-287607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50430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10601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70773" indent="-230086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30945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91117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51289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911460" indent="-230086" defTabSz="4601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F96AF5F9-CFB4-44BB-B7F6-0FB39595E5CA}" type="slidenum">
              <a:rPr lang="ru-RU" altLang="zh-CN"/>
              <a:pPr/>
              <a:t>59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2316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560491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560544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5112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C14F52-C28A-4C5F-BEAE-4CE08BC469E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60274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206A58C1-85C6-4DEC-A3AF-636F744AEA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33C40B44-C57F-43A6-97C3-697816650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4B7CC9A9-9B43-4BAB-92FE-1685A5B8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71456-2223-4A3E-97B4-1FC102C8FDC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2478246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28769D9A-FF8E-4572-A6DD-C91D2181C6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AC8B6C91-E975-4E93-BC44-FF8FEA02F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BEA90371-A1B0-4248-A005-44A38F9E3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D0117-58B0-4C46-B1EA-CA1F10537A8B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46660558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AB343718-32FA-493E-BB70-5F83E3A65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B51537AE-8E96-4CBE-9552-C0125D5EC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6F6F457E-D7FD-430A-9DF9-741F63B2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3B423-CDCA-4FE1-9374-4A748F05703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8714595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4F126C39-956B-4F75-A936-28E974411D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CF908B27-E390-43CD-808B-43D90FBB7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9BB5D539-0A41-4D2D-904A-FDC1392AD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6504F-2111-4E50-A1B4-158A55893BA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944123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0CB0F35C-0BA4-48EF-8239-2EC7F66540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495747BF-0703-48EC-B403-B0B335DAB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01FFF8C6-2E7A-42F1-982A-55E6EF8D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9D4CD-86AF-47D8-981A-170392161EF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94903273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CF4A9B40-EA46-4C77-B5C4-9F77CA89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F340836C-F626-4569-8567-8C417FEDE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4E514F83-D25D-4A31-9060-A2E8B8F8E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69C59-942D-4118-B490-2BA91A462A8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90562810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AF4DB60A-5F05-411F-BA80-43D9768024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E6BC1B9B-C40E-4A50-9664-C774AB7E5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3DA862DC-E7DE-4753-8CA6-8FACA9008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15269-03F9-46FB-B0AC-C77891EADAC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906588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C3965676-5CAB-4B05-8E5E-2F4A195D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FFF8099D-D37F-4664-95BC-3554D23EE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1B14F8C5-E8D2-46B4-8064-A7890BB01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E0280-F8CF-44B7-B214-429FA8A47AF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3736976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891B2BE6-AD21-48EC-A073-B5F69CE4AB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4877B2A6-7785-41F9-B477-0E4AF271D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DE4D658D-B490-4134-AEB1-A121BEFE5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80034-9A35-4F44-8DA1-AB49CD45799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69119310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E87FAAB0-404C-4DFE-AC46-9865B6C10A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5684E2C8-257D-44EE-BE76-FB64307D5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5824AB73-61E9-40AB-A910-64534F6DA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FF763-DF0F-4228-8315-C0241D170D2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3204672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75F6DDF6-8E54-4593-97CD-F83F9EEE6C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AFA6A8B2-FE8D-4A68-B93A-FABF444C5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0A36AA3F-7BCE-4DD9-B09B-D4D9D3987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8BA84-E9DB-485F-BE94-7780F79F16B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3601561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E3765089-C0FB-4CFB-83EE-D205971187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7D0B58AF-D9C0-4114-A867-6CA033A91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5D0AA8C9-6FE0-4B74-8E21-0BBEA84FC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AF181-B151-4BB1-A2DF-7E3E553D290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3925694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EF019DA4-FBA0-48CB-AAD4-2D1F8610A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61EAA79A-A449-442C-ABC3-A42BF7668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7554C4E1-AE15-4F7F-8382-CDB6A315F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B95D8-D5FE-44F2-8D46-AFFADA4D0EF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62150924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6D1CF416-4DE9-4FFF-9FFC-C1270884F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72B3597B-BAE3-49AE-ADCF-836EBCF35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0E8B6063-D350-481B-986D-CF79188CC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DC9BB-7569-4157-B9CD-33BF11A302D7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528263823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830964B7-CE10-4CC5-ADF4-19363458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D9372ED8-7399-4923-844E-B8C6EA938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81CCAC7F-59BF-4D78-8DDF-42365A56E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F9DCF-F09D-440B-8B52-956CDB828206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21629339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F16E499E-4AE4-400D-9EA1-16747703C5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8FE09372-F146-433A-B7ED-F29CFD3F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7B2F0512-AB76-4B41-9F68-B4A4A49C8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97A52-2A45-47DD-8D8E-7B3B7241BB9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275122740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16338090-763D-4A4B-BA79-C4296048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85F77B91-00C9-401F-859F-69E955238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A32C474D-15A3-4B99-B11F-AF0721EF4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797DC-3D83-436A-BA18-3BFC24852C2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01422028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021950AC-5C3E-46D4-89DE-5CCFCF61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9FFCD2A0-8862-402C-B2EC-5FC054695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607EEE68-3096-484C-9E8B-C09129E2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08D82-E72F-4A3A-9156-3245ADEDC92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87944107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63C2BB54-5394-4EE6-A98A-6FB87AE74D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D6BD0B66-FB58-407D-B7E8-F3838356C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DA4FBAD2-59F2-4111-A228-5F1C5ECA9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E1B49-ABCF-430B-B493-C33EF804141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13392611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A2E02CA8-6006-481A-8EEC-79CEC230E1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588A3BCC-23AA-47E7-AF32-80DF146DB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DC39C859-AE1A-4709-86A2-8D6348473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483D9-C1D6-460D-80D1-A2CDB52EFCF6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949826218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ED704B44-3B31-498A-9C93-4A0E3046C4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ECD6B066-2062-450E-8B92-C1893C1DA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18668617-F235-4A84-B4B2-03E304B08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68DE2-D5A2-4146-9DEA-F2A22AC7103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4767288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04238645-0F2C-42E9-8159-5351E3E385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5B78F393-C1FE-4987-8EC4-FDD729769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DDCFDAE8-6D26-470F-B692-3F8D93BB1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3962C-56BD-4535-B010-E0137B9D9F2A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1299831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93250F94-1E3E-4245-8C7B-75857FDA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A132FE8C-BA28-4390-90F7-7965FBF0F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4040D440-518E-4A58-97C1-CAB9BB827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9B7BD-5235-4A05-84E0-D6C9596A6CC8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16130781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243E82A5-943F-4159-B903-B91A52CA87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4AC59383-F962-4D47-A159-44F69260F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DCAC168E-306E-4E4E-B9C7-164733AE6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B11D4-3DAC-42DB-9BF5-A5DD05A6E80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69552811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A1F2073C-0408-4ADA-98FA-ABD3C6630D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F851D012-B5F4-48CE-8FAF-646E25269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0EC4CD36-0F18-48BA-9DCB-BF03CB4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F1B10-6398-4C59-B499-C8326AC56FCC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80090894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1646BE5A-29AB-4377-9123-2DAE593D9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4EE11DAF-240C-417B-A870-6060F6C16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585E3198-0FCC-44AB-B130-42458E89D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85E45-2244-438D-9ED2-FB875171979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206348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3BBD9668-91F6-4B28-8EC3-56D6515A41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CE8E9CBA-5C0F-4735-830C-7E2A0BF14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32587B15-28CE-443D-9ADC-D80E74A82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B0ECB-3124-4B78-8797-9DACA36D5D48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43720778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1A8F592E-83A8-4203-BFF4-83338FFA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2B1FCAE2-64E2-46D3-9CB5-133334965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27A421E1-395C-4475-805F-A6B34340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F887C-D4C8-49FB-9C74-6C5CF29ED45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498881540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45EDEC01-08CA-418B-B573-8798B15ED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00B4086E-6C76-4FB2-8940-182E5512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00D5D8E3-0F11-4207-AE91-DE0DAD208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8A3CF-56AE-4414-8FDA-56C83149932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12142002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B322BFD6-14BB-4028-9E88-48734C8732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DA9335E2-94BE-4DA8-A545-0310D76AB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215EBDE6-62A7-4B9F-B4F5-00B30183D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6B4BC-8A7E-49FE-98F8-879253A5D0F6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66916659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30CDF075-AF53-46EC-89CD-8B8AE5242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F63F86EC-5D89-4CF4-ACBE-1E8432033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67034197-A7E9-4322-94D3-664FD3D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25D17-EEA0-4000-A77D-BF4DB7151D6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64200883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22149642-7A44-46EB-93C0-EE5DE36EA0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A6BA1D1E-690D-4411-915D-ED4598B62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BD7FD303-5F00-48D0-8514-EF57C2C0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1FA0A-3BE1-4F7D-8163-905AB8CB798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98195732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D24DDE29-1727-4E06-8FED-4E4FFD7B85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60266623-85C2-4AE9-85E0-76C3ED9EE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C8D8CA1B-DC56-494D-9042-86884BCD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1C670-DD54-4139-BD80-8BCC539B61B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4343139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C4FEFF21-9EDE-41AB-A65F-71D3B35381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EF4201A0-E3CF-48D9-A852-3E3D12AE5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888B7915-982F-4BA4-9251-F842E5A9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368E2-4712-4C3E-A4D6-0D840E889F1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29701193"/>
      </p:ext>
    </p:extLst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AE810829-8124-457D-8890-C5964BA7F0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7CF17C33-DE45-445D-BAC3-E1683AB2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2A9B0601-AF71-48A8-8CE9-1164A0932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73E97-349A-4AC2-816D-E3ED1A581C8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38541714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21A74F63-06CC-4CA0-81CE-B5644F0CEF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8AE7B015-344F-4FC4-83BE-011897518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09CF60E0-ED47-4F5F-AF50-3574DB8C4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C125F-7645-4BDF-ABA2-1586AD9D067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47196186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71C31095-11FF-41AB-9DAF-BAFA04B7ED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CFE667AD-F8EC-47FF-8E2A-617BC866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614A5826-CFCC-4F90-B71C-C19F4235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00645-8DC6-4636-9A8B-9FF5B5C9077A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496408779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03EF6D08-A7C7-452F-A138-20EC0C80D6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0F08DC6C-DD78-4C9D-BB4C-6075C4673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49945868-7D33-450B-9AD0-A7692F3EF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C8381-D323-49BC-ADB6-CBC2CA7CC928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210365835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652C21E3-E81D-43F0-83D7-9C12521975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D256E307-4818-4B0F-8A60-7BE7A1565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D290A54C-1314-417E-AACA-4B8087CD2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0CB61-4AEE-4DFE-979C-47B96317B6BC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75219192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C0D6A24B-6CCC-4B52-95D5-15D619F41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AD2FB430-C606-4355-9034-764C510E4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7F77359B-B0A8-40FC-9DC0-82B0CEE70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2FE54-258B-4CE3-AA0A-F3A5A6CF64D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073488997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159A5014-8781-407E-9B78-38DD218277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E3680A45-D837-4044-9004-69C67344E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34559B19-5843-4A84-909D-12C336E42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724DB-CF33-4B32-B94E-2630C8D0CA90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540281997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CBE69C9C-82FC-4D23-BE0E-E9BD1BA610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C48DD718-429B-4B09-B2D8-EF545F8DB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EA5D9B99-ED29-4C90-9401-19088633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7D402-28B7-4E52-A68A-8A312754016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52411074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3457B009-4B86-4DCC-9793-E19A7F7003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ABA8C32B-1FD9-4EAB-9054-D3CC8020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9FE9CF4D-C2C4-4F10-A030-5EFAC124A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F05D6-6759-4D06-BFE5-F5783B193927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5233584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8CF1E482-8253-40D0-83A8-ABAA86B127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1CDE90B5-25E2-4FFA-B924-9256DE5C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D2709A00-6DE5-4004-9523-EB0A60109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77B85-74EC-4B5D-A943-3C3C3F3DFAA6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62307962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9A04E1D7-ABD3-4004-968F-C25D8F5A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8E14B543-7ECB-4F42-81D1-761A5E8EF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1B936D85-14B2-49EC-966B-07D0F71DC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A39EF-253A-463C-B5F6-6B10AAC7E6E8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35598780"/>
      </p:ext>
    </p:extLst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B2585FB7-9496-44D5-B531-7D48B8B3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4703265A-1E26-4513-9A1D-5EBC82B6F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02758857-E2F9-4C2C-8936-E067619E2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AB749-AE8A-4E61-B238-37563CF36F0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97983211"/>
      </p:ext>
    </p:extLst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95BA3151-0D47-403F-8957-141119B8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C6D9D334-6C9C-4D71-9477-FC5BF2C2D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81C76E81-1201-4CEE-ADCB-5CF38D2EC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DEB05-6852-45D0-B027-FF51D589689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39704371"/>
      </p:ext>
    </p:extLst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2AF0367B-3C92-472A-900D-CF5F4D548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14DFA684-3C3C-4BDC-9B11-A8FF9C414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B8C68F5C-86CC-45CC-9556-5D7D1B54F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1B86D-448C-4971-A83A-9BEAEF7D0FA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01435574"/>
      </p:ext>
    </p:extLst>
  </p:cSld>
  <p:clrMapOvr>
    <a:masterClrMapping/>
  </p:clrMapOvr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5192B352-66B7-4FDA-9917-03F75A9BF7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37FFA8A0-06E1-4C9B-BC1D-30F687CE1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17F23CAA-ABDF-4B46-A019-7DD32E676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43504-F1FA-4A3D-A054-52F27890B63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05756649"/>
      </p:ext>
    </p:extLst>
  </p:cSld>
  <p:clrMapOvr>
    <a:masterClrMapping/>
  </p:clrMapOvr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62DD80A4-2F95-4244-BCA6-57A20E4898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C5B82440-C966-4819-9A4C-C836A9D87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C82AF537-B4BB-4DED-9E9F-03530305C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56297-5171-4C90-9F5B-31F266124909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445404587"/>
      </p:ext>
    </p:extLst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A6E6213C-3BA2-48CB-9875-4588CBC375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5EDDF774-7205-474A-8165-27FAAC35D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862B5293-EB89-4025-B180-76A4E9AD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F791A-8C4E-474B-B648-CB97C545484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657591091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238BBD4D-9D71-4503-AC9D-A738E64817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31F4D316-0A6F-459E-B8C6-3B2DA9949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6488263E-8ED4-4DB4-9897-6C72803DD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62576-59C3-480F-B93E-20678630DAA7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85439868"/>
      </p:ext>
    </p:extLst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08422427-2408-4495-A845-79FE7B1D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8EAA4F04-05DA-4FE6-A8CA-18FDA77C6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11EA3D23-99FC-4428-B753-724D0EDEA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67BF7-75FC-46A3-9853-516A6A42917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666803209"/>
      </p:ext>
    </p:extLst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6C41A704-335C-4234-AA98-9EDB44F726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3EB5D33A-C8D2-4BAB-9CAC-69E52146E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8D8BC555-8C10-40A9-A96C-E7376580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27650-F88B-467C-B3A8-BD8097032E4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73394800"/>
      </p:ext>
    </p:extLst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F81DC09D-A8DB-4794-8AC3-3504325AC0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92CB5430-5030-464D-8517-DF2A790F4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C55B4562-DFB9-4349-ADB3-D804FA9EF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E7E55-1815-4001-B99F-C764080DD51C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54919528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F0D630E5-5421-488C-B719-A3EDE187F3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1B95A5ED-3C48-4EE9-8FC8-C2426BC41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2EC8B155-A0D7-4B76-B738-2A975482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ACAB5-2B4A-4BFA-A4C4-0712382AF82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339395342"/>
      </p:ext>
    </p:extLst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C36EF3D1-DCDB-49D8-870F-4D420736A5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B90C38E0-F191-4F51-BBFE-D68AA6F9B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3723BFBB-1AE0-4206-8A80-2572177B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E8C2D-4E34-4990-903C-19D2E8BA662B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42459758"/>
      </p:ext>
    </p:extLst>
  </p:cSld>
  <p:clrMapOvr>
    <a:masterClrMapping/>
  </p:clrMapOvr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DD40E64D-E028-40CE-AFF3-C068130925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242230AC-A272-47D8-AEAA-804B80183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E1B5E666-B786-4DCC-8F94-92AB94ABE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2BE64-ABF1-4C02-BDF6-3C634B7E6308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03949176"/>
      </p:ext>
    </p:extLst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CC1DE4A4-902D-4791-B030-3D4A23CEFC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D43AFDAE-123F-4D16-ABBA-7B9446DA6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186FF8BB-559C-43DC-AB91-3E9B23941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9DF2-49B6-44CE-9878-CF5370D9F08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90268082"/>
      </p:ext>
    </p:extLst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3C25AF56-931F-4967-8426-BD519A065C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207F22D1-23FD-48BF-A26A-7F84431B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A7939153-36F4-441A-B426-7B591641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8A30A-8D4D-4FC4-89ED-96E1BF710B3B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05220730"/>
      </p:ext>
    </p:extLst>
  </p:cSld>
  <p:clrMapOvr>
    <a:masterClrMapping/>
  </p:clrMapOvr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EA93942F-5F14-4CEC-86A8-6A2C4D3752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228A8EFF-559B-4809-8065-CC87E1430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8FA8DE7C-74C5-49B5-805C-11F0BDD2F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21BBA-8A9F-4804-8BAD-F94DF21873CC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03618636"/>
      </p:ext>
    </p:extLst>
  </p:cSld>
  <p:clrMapOvr>
    <a:masterClrMapping/>
  </p:clrMapOvr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3A3ADD6B-E550-4338-AD4D-56A17F6DFE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B05F6421-E8BE-4F27-BF6B-D320DC0C1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A9783107-2CD9-4412-8570-E8432EAF0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04C69-D931-4B13-998D-F2C79EBC551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77006672"/>
      </p:ext>
    </p:extLst>
  </p:cSld>
  <p:clrMapOvr>
    <a:masterClrMapping/>
  </p:clrMapOvr>
  <p:hf sldNum="0"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9E373183-2DBE-472F-B1F6-796507C3B4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44DAB5CB-B9DB-4D19-ABE5-83703FE6B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2F46419B-CBC8-4F9B-B1A8-DB81D93B5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AEB65-9AC1-4331-8457-2F585DCA6336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07477881"/>
      </p:ext>
    </p:extLst>
  </p:cSld>
  <p:clrMapOvr>
    <a:masterClrMapping/>
  </p:clrMapOvr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8B6336CE-5D1A-4675-830C-9AA3C927E8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67E5BA7E-46C5-4E79-9797-49FFD4C53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8FDB0F5B-C357-4DC5-A145-73238DCF5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827BB-EB52-4C15-A22B-22F652438069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082204928"/>
      </p:ext>
    </p:extLst>
  </p:cSld>
  <p:clrMapOvr>
    <a:masterClrMapping/>
  </p:clrMapOvr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" y="-24764"/>
            <a:ext cx="12182475" cy="790575"/>
          </a:xfr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/>
          <a:lstStyle>
            <a:lvl1pPr>
              <a:defRPr sz="18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44F624EC-1E78-473F-8BEC-D3878314AA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7B8E10AA-1D5C-4679-8D09-CF5C1DB56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15DAE90E-D643-4B27-AE4D-B4135783D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DE938-7F82-42F2-82CE-E07047987D19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35555439"/>
      </p:ext>
    </p:extLst>
  </p:cSld>
  <p:clrMapOvr>
    <a:masterClrMapping/>
  </p:clrMapOvr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5C6E213D-5F72-4B4C-A90F-378223B641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8ABCC783-24A5-436A-A42F-3AA29B0ED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2C48D50C-4F2D-4E7C-ADBF-E5F319AFA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A25DD-EDBD-48A2-ABE2-2223F2BB37F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8774330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8EF7D024-3B3F-4BCD-955B-764A5D47A9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0D2ACD67-6429-4D6E-BEE3-24B30E3F5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A2C5AFF7-B47D-4EA8-BF3B-5843357F6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198CB-5534-4A14-A1E0-F25EEE80320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655114476"/>
      </p:ext>
    </p:extLst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4"/>
            <a:ext cx="5376672" cy="4525963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CDC89BAA-33B3-4E90-9221-7294F3FC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197D59CB-DBE5-485E-B00A-43E4C8FFD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7551512F-38B4-4B0E-8990-C992A12C9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7FC3A-E81F-4CA7-9328-290A42E6F233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27651836"/>
      </p:ext>
    </p:extLst>
  </p:cSld>
  <p:clrMapOvr>
    <a:masterClrMapping/>
  </p:clrMapOvr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1027">
            <a:extLst>
              <a:ext uri="{FF2B5EF4-FFF2-40B4-BE49-F238E27FC236}">
                <a16:creationId xmlns:a16="http://schemas.microsoft.com/office/drawing/2014/main" id="{E2C92BD9-F0BA-4569-B1D7-819D5CD4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8" name="Замещающий нижний колонтитул 1028">
            <a:extLst>
              <a:ext uri="{FF2B5EF4-FFF2-40B4-BE49-F238E27FC236}">
                <a16:creationId xmlns:a16="http://schemas.microsoft.com/office/drawing/2014/main" id="{3B1262F8-6674-4EDB-BF8B-1424BAD77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9" name="Замещающий номер слайда 1029">
            <a:extLst>
              <a:ext uri="{FF2B5EF4-FFF2-40B4-BE49-F238E27FC236}">
                <a16:creationId xmlns:a16="http://schemas.microsoft.com/office/drawing/2014/main" id="{21C9F6DE-D329-470B-8C77-6FF26FF51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7EFCD-7E18-41BA-8A09-FC39342D3283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698874042"/>
      </p:ext>
    </p:extLst>
  </p:cSld>
  <p:clrMapOvr>
    <a:masterClrMapping/>
  </p:clrMapOvr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1027">
            <a:extLst>
              <a:ext uri="{FF2B5EF4-FFF2-40B4-BE49-F238E27FC236}">
                <a16:creationId xmlns:a16="http://schemas.microsoft.com/office/drawing/2014/main" id="{9F301B48-1C9C-4F88-A736-1470F846FA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ижний колонтитул 1028">
            <a:extLst>
              <a:ext uri="{FF2B5EF4-FFF2-40B4-BE49-F238E27FC236}">
                <a16:creationId xmlns:a16="http://schemas.microsoft.com/office/drawing/2014/main" id="{5212E81A-D073-4188-BF41-898A24992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омер слайда 1029">
            <a:extLst>
              <a:ext uri="{FF2B5EF4-FFF2-40B4-BE49-F238E27FC236}">
                <a16:creationId xmlns:a16="http://schemas.microsoft.com/office/drawing/2014/main" id="{29C33732-9683-40C1-B1F2-7B4301FB0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450A3-33EC-480A-8110-380034DE0DC9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60173344"/>
      </p:ext>
    </p:extLst>
  </p:cSld>
  <p:clrMapOvr>
    <a:masterClrMapping/>
  </p:clrMapOvr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027">
            <a:extLst>
              <a:ext uri="{FF2B5EF4-FFF2-40B4-BE49-F238E27FC236}">
                <a16:creationId xmlns:a16="http://schemas.microsoft.com/office/drawing/2014/main" id="{9274B986-9556-40FD-9FA4-0A774F8DFC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3" name="Замещающий нижний колонтитул 1028">
            <a:extLst>
              <a:ext uri="{FF2B5EF4-FFF2-40B4-BE49-F238E27FC236}">
                <a16:creationId xmlns:a16="http://schemas.microsoft.com/office/drawing/2014/main" id="{E1B03FD2-F72F-4E1F-80AA-A0F5D562A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4" name="Замещающий номер слайда 1029">
            <a:extLst>
              <a:ext uri="{FF2B5EF4-FFF2-40B4-BE49-F238E27FC236}">
                <a16:creationId xmlns:a16="http://schemas.microsoft.com/office/drawing/2014/main" id="{6BFE7892-2B87-45E1-B464-D775BE12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6A4A5-7BB3-4F75-9CFF-474E1002220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91779342"/>
      </p:ext>
    </p:extLst>
  </p:cSld>
  <p:clrMapOvr>
    <a:masterClrMapping/>
  </p:clrMapOvr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2F6F6BB7-25C7-45D9-82BA-C1C2B81AE3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4A2F4C1B-7CBE-45DD-9A09-356F3790E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2C755C07-8B92-40B6-BAFF-3DFD3339F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2BFD8-5156-426B-AEC7-470C954F1E12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08260914"/>
      </p:ext>
    </p:extLst>
  </p:cSld>
  <p:clrMapOvr>
    <a:masterClrMapping/>
  </p:clrMapOvr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507BE8BD-CD99-48F9-A2A4-8EF553EE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22A71509-C9A1-4175-9135-C363A03C4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6ED5C56E-2D50-4312-9476-D7681350B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263E4-A1B5-41B4-BC5D-1E66F6CE59F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54452846"/>
      </p:ext>
    </p:extLst>
  </p:cSld>
  <p:clrMapOvr>
    <a:masterClrMapping/>
  </p:clrMapOvr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95E7E292-3DAE-4B78-AF5D-71B51DA516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64DCA913-B9C6-4F18-8131-E835884D8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5D00193A-9BCC-40BB-8AA5-D5489567A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B3DAA-823D-4B7A-A322-C128EC641DB3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940527241"/>
      </p:ext>
    </p:extLst>
  </p:cSld>
  <p:clrMapOvr>
    <a:masterClrMapping/>
  </p:clrMapOvr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1027">
            <a:extLst>
              <a:ext uri="{FF2B5EF4-FFF2-40B4-BE49-F238E27FC236}">
                <a16:creationId xmlns:a16="http://schemas.microsoft.com/office/drawing/2014/main" id="{0767159E-3A50-4A22-AE12-BC90CA7764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5" name="Замещающий нижний колонтитул 1028">
            <a:extLst>
              <a:ext uri="{FF2B5EF4-FFF2-40B4-BE49-F238E27FC236}">
                <a16:creationId xmlns:a16="http://schemas.microsoft.com/office/drawing/2014/main" id="{E0CA1A7F-5D5B-4DE5-B121-84E3C7A0F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омер слайда 1029">
            <a:extLst>
              <a:ext uri="{FF2B5EF4-FFF2-40B4-BE49-F238E27FC236}">
                <a16:creationId xmlns:a16="http://schemas.microsoft.com/office/drawing/2014/main" id="{DCEAA458-2E53-458C-9BD7-4408D4ED0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06936-2576-4386-9A58-81315F52DFEC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2239559"/>
      </p:ext>
    </p:extLst>
  </p:cSld>
  <p:clrMapOvr>
    <a:masterClrMapping/>
  </p:clrMapOvr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FAE59C16-D226-4579-8A70-3AACC1A77C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19565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136E0E12-3A41-4F9D-8C61-3C0029AFA0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694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C7D7755D-F136-42AF-A817-1861AA29D6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EC09BFFA-EA28-404D-A4B0-80D6DA2D5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B8B32F2C-CB59-43FD-9518-774EB8599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405F2-BE4A-46AD-8D28-68B672861BA4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79714514"/>
      </p:ext>
    </p:extLst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62E9F158-B514-4B16-B61A-103521539C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17725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A4C46BC0-B065-448C-98FB-4E4375BCDC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62470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51D091A-F778-4C5C-9DA1-D91D8AA743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91880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B4C43E76-8C2B-4F48-B4FC-3F836C79A7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90873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70ADCB37-4165-4B3F-BD38-E2EB130A0D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809474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594D7028-4C43-4CBC-808C-19346BAED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40676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F3209605-3008-48F2-AC41-BF3C90862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58207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AE7B7CF-D119-47F4-BDFA-E3E0875D82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61995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933916D1-4AA3-4D80-BB8A-5C761F917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760481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AD0909D4-172F-4B1F-A7B8-BC42ADA38D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6193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1027">
            <a:extLst>
              <a:ext uri="{FF2B5EF4-FFF2-40B4-BE49-F238E27FC236}">
                <a16:creationId xmlns:a16="http://schemas.microsoft.com/office/drawing/2014/main" id="{410D0673-27D3-4761-A611-F7CE7953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Замещающий нижний колонтитул 1028">
            <a:extLst>
              <a:ext uri="{FF2B5EF4-FFF2-40B4-BE49-F238E27FC236}">
                <a16:creationId xmlns:a16="http://schemas.microsoft.com/office/drawing/2014/main" id="{81974B0F-6160-4747-93C4-9C13A3961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7" name="Замещающий номер слайда 1029">
            <a:extLst>
              <a:ext uri="{FF2B5EF4-FFF2-40B4-BE49-F238E27FC236}">
                <a16:creationId xmlns:a16="http://schemas.microsoft.com/office/drawing/2014/main" id="{2214A556-FA8A-43CA-BD80-A8D453492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DFA3-7CF2-4AC4-9915-49C35E98C6F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23601797"/>
      </p:ext>
    </p:extLst>
  </p:cSld>
  <p:clrMapOvr>
    <a:masterClrMapping/>
  </p:clrMapOvr>
  <p:hf sldNum="0"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DDA4EA57-AE1D-4B95-B1AD-4A2BE98461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5453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48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AF39E456-4A33-4EC2-882C-03D644015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42643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1BB74DEF-8187-48A0-AC64-8557827D74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953862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404E704-1C54-464C-914C-100B44BFA8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77447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BF51CB3D-B56D-4608-90DA-F35A1C29E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798073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192E87E6-7D94-4926-8360-25E070CA7F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4582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48BF8DED-8017-48D2-8B9C-A5CEEF8DAE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82285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962F5919-3D96-4F04-8DD4-BC7815B402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71145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98F6F861-C5E1-4B4D-BD69-EA455C73BC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802087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buSzPct val="100000"/>
              <a:buFont typeface="Times New Roman" pitchFamily="18" charset="0"/>
              <a:buNone/>
              <a:defRPr>
                <a:latin typeface="Times New Roman" pitchFamily="18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03F975DA-0BA2-4572-926E-71CE8453A3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6827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>
            <a:extLst>
              <a:ext uri="{FF2B5EF4-FFF2-40B4-BE49-F238E27FC236}">
                <a16:creationId xmlns:a16="http://schemas.microsoft.com/office/drawing/2014/main" id="{927B7D52-8223-4FFF-9413-96589F2BAC4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1027" name="Замещающий текст 1026">
            <a:extLst>
              <a:ext uri="{FF2B5EF4-FFF2-40B4-BE49-F238E27FC236}">
                <a16:creationId xmlns:a16="http://schemas.microsoft.com/office/drawing/2014/main" id="{C8819121-9BAE-493D-82CF-4C453CF1F6B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A0367908-8260-4E02-A0D9-8E6F24EB2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8D5DFF89-7470-4672-AE7A-BC4B85627F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5CA5BCD6-FF2A-41BD-8026-B11563EC2E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6A63402-95FC-4C20-A83C-2C5AF7C5664E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8" r:id="rId1"/>
    <p:sldLayoutId id="2147485389" r:id="rId2"/>
    <p:sldLayoutId id="2147485390" r:id="rId3"/>
    <p:sldLayoutId id="2147485391" r:id="rId4"/>
    <p:sldLayoutId id="2147485392" r:id="rId5"/>
    <p:sldLayoutId id="2147485393" r:id="rId6"/>
    <p:sldLayoutId id="2147485394" r:id="rId7"/>
    <p:sldLayoutId id="2147485395" r:id="rId8"/>
    <p:sldLayoutId id="2147485396" r:id="rId9"/>
    <p:sldLayoutId id="2147485397" r:id="rId10"/>
    <p:sldLayoutId id="21474853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025">
            <a:extLst>
              <a:ext uri="{FF2B5EF4-FFF2-40B4-BE49-F238E27FC236}">
                <a16:creationId xmlns:a16="http://schemas.microsoft.com/office/drawing/2014/main" id="{ED9A7353-8714-4FFF-93CD-B7350BBF957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2051" name="Замещающий текст 1026">
            <a:extLst>
              <a:ext uri="{FF2B5EF4-FFF2-40B4-BE49-F238E27FC236}">
                <a16:creationId xmlns:a16="http://schemas.microsoft.com/office/drawing/2014/main" id="{BDDC2DBE-9249-4A9A-9FA8-D6D9A6E9994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5BA223B3-E783-4A0D-9A50-27FFBF2933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E0E87295-C354-4BA7-8866-E94006CF61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63810CA5-C284-4E50-9DD8-F4C0CB7A9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CADE905-248C-43E8-B412-A463F72ED320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99" r:id="rId1"/>
    <p:sldLayoutId id="2147485400" r:id="rId2"/>
    <p:sldLayoutId id="2147485401" r:id="rId3"/>
    <p:sldLayoutId id="2147485402" r:id="rId4"/>
    <p:sldLayoutId id="2147485403" r:id="rId5"/>
    <p:sldLayoutId id="2147485404" r:id="rId6"/>
    <p:sldLayoutId id="2147485405" r:id="rId7"/>
    <p:sldLayoutId id="2147485406" r:id="rId8"/>
    <p:sldLayoutId id="2147485407" r:id="rId9"/>
    <p:sldLayoutId id="2147485408" r:id="rId10"/>
    <p:sldLayoutId id="21474854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025">
            <a:extLst>
              <a:ext uri="{FF2B5EF4-FFF2-40B4-BE49-F238E27FC236}">
                <a16:creationId xmlns:a16="http://schemas.microsoft.com/office/drawing/2014/main" id="{AD6EA982-2E52-4AC7-83FA-517F45A33D1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3075" name="Замещающий текст 1026">
            <a:extLst>
              <a:ext uri="{FF2B5EF4-FFF2-40B4-BE49-F238E27FC236}">
                <a16:creationId xmlns:a16="http://schemas.microsoft.com/office/drawing/2014/main" id="{F23EFF5F-DE4E-420F-8B90-0FF00CC1DD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AD3FEED8-09B0-4659-A8D5-FCAB750631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A7B11E85-0E97-4C9B-85B9-151C8666C3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F33DA2B6-44CD-4631-A6DF-6F865D296F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DEC5B06-7737-469D-A4C6-146892A8DB8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0" r:id="rId1"/>
    <p:sldLayoutId id="2147485411" r:id="rId2"/>
    <p:sldLayoutId id="2147485412" r:id="rId3"/>
    <p:sldLayoutId id="2147485413" r:id="rId4"/>
    <p:sldLayoutId id="2147485414" r:id="rId5"/>
    <p:sldLayoutId id="2147485415" r:id="rId6"/>
    <p:sldLayoutId id="2147485416" r:id="rId7"/>
    <p:sldLayoutId id="2147485417" r:id="rId8"/>
    <p:sldLayoutId id="2147485418" r:id="rId9"/>
    <p:sldLayoutId id="2147485419" r:id="rId10"/>
    <p:sldLayoutId id="21474854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025">
            <a:extLst>
              <a:ext uri="{FF2B5EF4-FFF2-40B4-BE49-F238E27FC236}">
                <a16:creationId xmlns:a16="http://schemas.microsoft.com/office/drawing/2014/main" id="{8D7A824F-F030-4964-AA0B-4A3BEF32229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4099" name="Замещающий текст 1026">
            <a:extLst>
              <a:ext uri="{FF2B5EF4-FFF2-40B4-BE49-F238E27FC236}">
                <a16:creationId xmlns:a16="http://schemas.microsoft.com/office/drawing/2014/main" id="{6DA32AE7-2E1F-495F-AAB1-CC1FA002C8B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8DB224D7-AF2C-42A7-8AE9-8CD21F7C1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7184DFE2-C058-4B1C-ACEB-A59331709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EFA0F996-89FA-48BA-AEF0-4C113D5DD9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1E40668-AA68-4CAD-8FE7-520806802B9F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1" r:id="rId1"/>
    <p:sldLayoutId id="2147485422" r:id="rId2"/>
    <p:sldLayoutId id="2147485423" r:id="rId3"/>
    <p:sldLayoutId id="2147485424" r:id="rId4"/>
    <p:sldLayoutId id="2147485425" r:id="rId5"/>
    <p:sldLayoutId id="2147485426" r:id="rId6"/>
    <p:sldLayoutId id="2147485427" r:id="rId7"/>
    <p:sldLayoutId id="2147485428" r:id="rId8"/>
    <p:sldLayoutId id="2147485429" r:id="rId9"/>
    <p:sldLayoutId id="2147485430" r:id="rId10"/>
    <p:sldLayoutId id="21474854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025">
            <a:extLst>
              <a:ext uri="{FF2B5EF4-FFF2-40B4-BE49-F238E27FC236}">
                <a16:creationId xmlns:a16="http://schemas.microsoft.com/office/drawing/2014/main" id="{409E5AFC-4210-423C-ADFF-43C7AF76ABC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5123" name="Замещающий текст 1026">
            <a:extLst>
              <a:ext uri="{FF2B5EF4-FFF2-40B4-BE49-F238E27FC236}">
                <a16:creationId xmlns:a16="http://schemas.microsoft.com/office/drawing/2014/main" id="{E0487A1E-90FA-49ED-925C-CC203056F4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85BEF8B5-8566-4502-9C32-39BB9B17B4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DB2EF53B-6994-4815-BCF5-D6D2AD1913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D6E03712-A4F5-4156-9608-C93C324B0B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BBFF63A-D110-4327-9A10-28BDFA409611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32" r:id="rId1"/>
    <p:sldLayoutId id="2147485433" r:id="rId2"/>
    <p:sldLayoutId id="2147485434" r:id="rId3"/>
    <p:sldLayoutId id="2147485435" r:id="rId4"/>
    <p:sldLayoutId id="2147485436" r:id="rId5"/>
    <p:sldLayoutId id="2147485437" r:id="rId6"/>
    <p:sldLayoutId id="2147485438" r:id="rId7"/>
    <p:sldLayoutId id="2147485439" r:id="rId8"/>
    <p:sldLayoutId id="2147485440" r:id="rId9"/>
    <p:sldLayoutId id="2147485441" r:id="rId10"/>
    <p:sldLayoutId id="21474854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025">
            <a:extLst>
              <a:ext uri="{FF2B5EF4-FFF2-40B4-BE49-F238E27FC236}">
                <a16:creationId xmlns:a16="http://schemas.microsoft.com/office/drawing/2014/main" id="{8BE18F4B-885A-472C-B1FC-24722EBFC1D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6147" name="Замещающий текст 1026">
            <a:extLst>
              <a:ext uri="{FF2B5EF4-FFF2-40B4-BE49-F238E27FC236}">
                <a16:creationId xmlns:a16="http://schemas.microsoft.com/office/drawing/2014/main" id="{3DCE0B7A-9CEE-4F40-8EF6-DCE8600C464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0045DCEE-5218-4957-B5F7-1C36FB418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15BEEF3B-DCFC-4CF3-8CA2-32C4334A0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E25C7F78-4FFE-40B4-858A-70B033897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A45292B-BDFF-4341-A09B-1125FD416A95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3" r:id="rId1"/>
    <p:sldLayoutId id="2147485444" r:id="rId2"/>
    <p:sldLayoutId id="2147485445" r:id="rId3"/>
    <p:sldLayoutId id="2147485446" r:id="rId4"/>
    <p:sldLayoutId id="2147485447" r:id="rId5"/>
    <p:sldLayoutId id="2147485448" r:id="rId6"/>
    <p:sldLayoutId id="2147485449" r:id="rId7"/>
    <p:sldLayoutId id="2147485450" r:id="rId8"/>
    <p:sldLayoutId id="2147485451" r:id="rId9"/>
    <p:sldLayoutId id="2147485452" r:id="rId10"/>
    <p:sldLayoutId id="21474854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025">
            <a:extLst>
              <a:ext uri="{FF2B5EF4-FFF2-40B4-BE49-F238E27FC236}">
                <a16:creationId xmlns:a16="http://schemas.microsoft.com/office/drawing/2014/main" id="{76510156-89AD-4620-9BA8-DF8DEE95FCE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7171" name="Замещающий текст 1026">
            <a:extLst>
              <a:ext uri="{FF2B5EF4-FFF2-40B4-BE49-F238E27FC236}">
                <a16:creationId xmlns:a16="http://schemas.microsoft.com/office/drawing/2014/main" id="{7168EF84-0DF2-4E4F-BACB-C9BB8094B44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8" name="Замещающая дата 1027">
            <a:extLst>
              <a:ext uri="{FF2B5EF4-FFF2-40B4-BE49-F238E27FC236}">
                <a16:creationId xmlns:a16="http://schemas.microsoft.com/office/drawing/2014/main" id="{0C78D57A-210B-4CB8-A6CD-8C6E8866FC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29" name="Замещающий нижний колонтитул 1028">
            <a:extLst>
              <a:ext uri="{FF2B5EF4-FFF2-40B4-BE49-F238E27FC236}">
                <a16:creationId xmlns:a16="http://schemas.microsoft.com/office/drawing/2014/main" id="{8BD43D2E-9C6A-417C-8262-6DB1B08A5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1030" name="Замещающий номер слайда 1029">
            <a:extLst>
              <a:ext uri="{FF2B5EF4-FFF2-40B4-BE49-F238E27FC236}">
                <a16:creationId xmlns:a16="http://schemas.microsoft.com/office/drawing/2014/main" id="{CCE1E384-47EB-4966-8130-D5E44D453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CB7FAF9-E9E3-4A1A-A633-72E36360CC29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4" r:id="rId1"/>
    <p:sldLayoutId id="2147485455" r:id="rId2"/>
    <p:sldLayoutId id="2147485456" r:id="rId3"/>
    <p:sldLayoutId id="2147485457" r:id="rId4"/>
    <p:sldLayoutId id="2147485458" r:id="rId5"/>
    <p:sldLayoutId id="2147485459" r:id="rId6"/>
    <p:sldLayoutId id="2147485460" r:id="rId7"/>
    <p:sldLayoutId id="2147485461" r:id="rId8"/>
    <p:sldLayoutId id="2147485462" r:id="rId9"/>
    <p:sldLayoutId id="2147485463" r:id="rId10"/>
    <p:sldLayoutId id="21474854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eaLnBrk="1" fontAlgn="auto" hangingPunct="1"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914400" eaLnBrk="1" hangingPunct="1">
              <a:buSzTx/>
              <a:buFontTx/>
              <a:buNone/>
              <a:defRPr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pPr>
              <a:defRPr/>
            </a:pPr>
            <a:fld id="{403536FB-A5C3-48CC-88EB-5988290BC5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3342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88" r:id="rId1"/>
    <p:sldLayoutId id="2147485489" r:id="rId2"/>
    <p:sldLayoutId id="2147485490" r:id="rId3"/>
    <p:sldLayoutId id="2147485491" r:id="rId4"/>
    <p:sldLayoutId id="2147485492" r:id="rId5"/>
    <p:sldLayoutId id="2147485493" r:id="rId6"/>
    <p:sldLayoutId id="2147485494" r:id="rId7"/>
    <p:sldLayoutId id="2147485495" r:id="rId8"/>
    <p:sldLayoutId id="2147485496" r:id="rId9"/>
    <p:sldLayoutId id="2147485497" r:id="rId10"/>
    <p:sldLayoutId id="214748549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eaLnBrk="1" fontAlgn="auto" hangingPunct="1"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914400" eaLnBrk="1" hangingPunct="1">
              <a:buSzTx/>
              <a:buFontTx/>
              <a:buNone/>
              <a:defRPr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pPr>
              <a:defRPr/>
            </a:pPr>
            <a:fld id="{9372B4C9-1BDA-4A73-A119-0B18C43EE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1009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0" r:id="rId1"/>
    <p:sldLayoutId id="2147485501" r:id="rId2"/>
    <p:sldLayoutId id="2147485502" r:id="rId3"/>
    <p:sldLayoutId id="2147485503" r:id="rId4"/>
    <p:sldLayoutId id="2147485504" r:id="rId5"/>
    <p:sldLayoutId id="2147485505" r:id="rId6"/>
    <p:sldLayoutId id="2147485506" r:id="rId7"/>
    <p:sldLayoutId id="2147485507" r:id="rId8"/>
    <p:sldLayoutId id="2147485508" r:id="rId9"/>
    <p:sldLayoutId id="2147485509" r:id="rId10"/>
    <p:sldLayoutId id="214748551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jpe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image" Target="../media/image30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2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2.jpe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Relationship Id="rId5" Type="http://schemas.openxmlformats.org/officeDocument/2006/relationships/image" Target="../media/image38.emf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18" Type="http://schemas.openxmlformats.org/officeDocument/2006/relationships/image" Target="../media/image56.jpeg"/><Relationship Id="rId3" Type="http://schemas.openxmlformats.org/officeDocument/2006/relationships/image" Target="../media/image2.jpeg"/><Relationship Id="rId21" Type="http://schemas.openxmlformats.org/officeDocument/2006/relationships/image" Target="../media/image59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17" Type="http://schemas.openxmlformats.org/officeDocument/2006/relationships/image" Target="../media/image55.jpe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54.jpeg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5" Type="http://schemas.openxmlformats.org/officeDocument/2006/relationships/image" Target="../media/image53.jpeg"/><Relationship Id="rId10" Type="http://schemas.openxmlformats.org/officeDocument/2006/relationships/image" Target="../media/image48.png"/><Relationship Id="rId19" Type="http://schemas.openxmlformats.org/officeDocument/2006/relationships/image" Target="../media/image57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Relationship Id="rId22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18" Type="http://schemas.openxmlformats.org/officeDocument/2006/relationships/image" Target="../media/image56.jpeg"/><Relationship Id="rId3" Type="http://schemas.openxmlformats.org/officeDocument/2006/relationships/image" Target="../media/image2.jpeg"/><Relationship Id="rId21" Type="http://schemas.openxmlformats.org/officeDocument/2006/relationships/image" Target="../media/image59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17" Type="http://schemas.openxmlformats.org/officeDocument/2006/relationships/image" Target="../media/image55.jpe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54.jpeg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5" Type="http://schemas.openxmlformats.org/officeDocument/2006/relationships/image" Target="../media/image53.jpeg"/><Relationship Id="rId10" Type="http://schemas.openxmlformats.org/officeDocument/2006/relationships/image" Target="../media/image48.png"/><Relationship Id="rId19" Type="http://schemas.openxmlformats.org/officeDocument/2006/relationships/image" Target="../media/image57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Relationship Id="rId22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6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62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notesSlide" Target="../notesSlides/notesSlide37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3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3" Type="http://schemas.openxmlformats.org/officeDocument/2006/relationships/notesSlide" Target="../notesSlides/notesSlide39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7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7.e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69.emf"/><Relationship Id="rId4" Type="http://schemas.openxmlformats.org/officeDocument/2006/relationships/image" Target="../media/image2.jpeg"/><Relationship Id="rId9" Type="http://schemas.openxmlformats.org/officeDocument/2006/relationships/oleObject" Target="../embeddings/oleObject11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5.e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76.emf"/><Relationship Id="rId4" Type="http://schemas.openxmlformats.org/officeDocument/2006/relationships/image" Target="../media/image2.jpeg"/><Relationship Id="rId9" Type="http://schemas.openxmlformats.org/officeDocument/2006/relationships/oleObject" Target="../embeddings/oleObject14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mailto:apanfup@yandex.ru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>
            <a:extLst>
              <a:ext uri="{FF2B5EF4-FFF2-40B4-BE49-F238E27FC236}">
                <a16:creationId xmlns:a16="http://schemas.microsoft.com/office/drawing/2014/main" id="{83A76A57-7AFF-4268-8894-CBC164617C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345" y="2075182"/>
            <a:ext cx="12219305" cy="3256915"/>
          </a:xfrm>
          <a:solidFill>
            <a:schemeClr val="accent1">
              <a:lumMod val="20000"/>
              <a:lumOff val="80000"/>
              <a:alpha val="32000"/>
            </a:schemeClr>
          </a:solidFill>
          <a:effectLst>
            <a:outerShdw blurRad="177800" dist="38100" dir="13500000" sx="49000" sy="49000" algn="br" rotWithShape="0">
              <a:prstClr val="black">
                <a:alpha val="37000"/>
              </a:prstClr>
            </a:outerShdw>
            <a:softEdge rad="12700"/>
          </a:effectLst>
        </p:spPr>
        <p:txBody>
          <a:bodyPr rtlCol="0" anchor="ctr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Открытый бюджет Апанасенковского муниципального округа Ставропольского края 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2022 год и плановый период 2023 и 2024 годов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 решению Cовета АМОСК от 21 декабря 2021г. № 222)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37848A3-EC1A-48EF-A2C1-78BD17DE09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81" y="4778363"/>
            <a:ext cx="2341067" cy="1791905"/>
          </a:xfrm>
          <a:prstGeom prst="rect">
            <a:avLst/>
          </a:prstGeom>
        </p:spPr>
      </p:pic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136915"/>
            <a:ext cx="12199937" cy="106560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068754" y="99820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5. Торговля и услуги населению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353246"/>
              </p:ext>
            </p:extLst>
          </p:nvPr>
        </p:nvGraphicFramePr>
        <p:xfrm>
          <a:off x="406138" y="1323299"/>
          <a:ext cx="11379735" cy="34550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6379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866293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84851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8784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878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1127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2614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ценах соответствующих лет;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1790,54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1860,14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1969,88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2054,75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2063,19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2073,41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2149,61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2175,81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2186,58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2251,17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2296,79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2319,53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78268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сопоставимых ценах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67353"/>
                  </a:ext>
                </a:extLst>
              </a:tr>
              <a:tr h="54347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Индекс-дефлятор оборота розничной торговли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104,73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104,32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103,70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</a:tbl>
          </a:graphicData>
        </a:graphic>
      </p:graphicFrame>
      <p:pic>
        <p:nvPicPr>
          <p:cNvPr id="3" name="Рисунок 2" descr="Изображение выглядит как текст,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1027E593-6F13-47B3-BA3F-80C982C573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925" y="4460881"/>
            <a:ext cx="2717075" cy="2341067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25751637-3DBE-4975-943D-DD1D036B26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620" y="5592051"/>
            <a:ext cx="1742613" cy="1742613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5DE38975-30C1-4CBA-9D64-D50DEE3F08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739" y="5122782"/>
            <a:ext cx="1474036" cy="1474036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49A3770E-C16B-44A2-9B5A-78A2250602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669" y="3922666"/>
            <a:ext cx="1065604" cy="106560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A612A7CA-C4F6-471C-8AE7-6D3758251A7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09" y="4473756"/>
            <a:ext cx="801027" cy="688816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774A21FA-8570-4D05-8EFA-B6B17FA438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09" y="5713670"/>
            <a:ext cx="1215403" cy="121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375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068754" y="99820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6. Малое и среднее предпринимательство, включая микропредприятия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931400"/>
              </p:ext>
            </p:extLst>
          </p:nvPr>
        </p:nvGraphicFramePr>
        <p:xfrm>
          <a:off x="433756" y="1414598"/>
          <a:ext cx="11582399" cy="43698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30592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547669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1007585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714783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81771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04591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753780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489644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21712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550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5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54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средних предприятий (на конец года)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Среднесписочная численность работников малых и средних предприятий, включая микропредприятия (без внешних совместителей)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0,98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0,97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0,97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0,98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0,98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0,98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67353"/>
                  </a:ext>
                </a:extLst>
              </a:tr>
              <a:tr h="52911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субъектов малого и среднего предпринимательства в расчете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10 тыс. человек населения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308,40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309,45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  <a:tr h="52911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процентов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20,55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20,65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168228"/>
                  </a:ext>
                </a:extLst>
              </a:tr>
            </a:tbl>
          </a:graphicData>
        </a:graphic>
      </p:graphicFrame>
      <p:pic>
        <p:nvPicPr>
          <p:cNvPr id="3" name="Рисунок 2" descr="Изображение выглядит как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F181E6FA-C278-4630-B14C-1FA09BF024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9417" l="1435" r="98675">
                        <a14:foregroundMark x1="42163" y1="12750" x2="42163" y2="12750"/>
                        <a14:foregroundMark x1="44481" y1="13917" x2="44481" y2="13917"/>
                        <a14:foregroundMark x1="50993" y1="7417" x2="50993" y2="7417"/>
                        <a14:foregroundMark x1="69978" y1="2000" x2="69978" y2="2000"/>
                        <a14:foregroundMark x1="92715" y1="15500" x2="92715" y2="15500"/>
                        <a14:foregroundMark x1="97792" y1="30250" x2="97792" y2="30250"/>
                        <a14:foregroundMark x1="98124" y1="68917" x2="98124" y2="68917"/>
                        <a14:foregroundMark x1="91060" y1="77833" x2="91060" y2="77833"/>
                        <a14:foregroundMark x1="75276" y1="81417" x2="75276" y2="81417"/>
                        <a14:foregroundMark x1="3863" y1="77167" x2="3863" y2="77167"/>
                        <a14:foregroundMark x1="8720" y1="96333" x2="8720" y2="96333"/>
                        <a14:foregroundMark x1="1545" y1="99000" x2="1545" y2="99000"/>
                        <a14:foregroundMark x1="8168" y1="85500" x2="8168" y2="85500"/>
                        <a14:foregroundMark x1="70199" y1="88083" x2="70199" y2="88083"/>
                        <a14:foregroundMark x1="77704" y1="96000" x2="77704" y2="96000"/>
                        <a14:foregroundMark x1="87307" y1="88083" x2="87307" y2="88083"/>
                        <a14:foregroundMark x1="72627" y1="97417" x2="72627" y2="97417"/>
                        <a14:foregroundMark x1="61148" y1="99417" x2="61148" y2="99417"/>
                        <a14:foregroundMark x1="94923" y1="80250" x2="94923" y2="80250"/>
                        <a14:foregroundMark x1="94592" y1="77167" x2="94592" y2="77167"/>
                        <a14:foregroundMark x1="87417" y1="68083" x2="87417" y2="68083"/>
                        <a14:foregroundMark x1="91722" y1="70333" x2="91722" y2="70333"/>
                        <a14:foregroundMark x1="85541" y1="79250" x2="85541" y2="79250"/>
                        <a14:foregroundMark x1="83885" y1="82417" x2="83885" y2="82417"/>
                        <a14:foregroundMark x1="83113" y1="86417" x2="83113" y2="86417"/>
                        <a14:foregroundMark x1="83554" y1="89750" x2="83554" y2="89750"/>
                        <a14:foregroundMark x1="83885" y1="73917" x2="83885" y2="73917"/>
                        <a14:foregroundMark x1="88631" y1="75917" x2="88631" y2="75917"/>
                        <a14:foregroundMark x1="90287" y1="68833" x2="90287" y2="68833"/>
                        <a14:foregroundMark x1="87638" y1="85917" x2="87638" y2="85917"/>
                        <a14:foregroundMark x1="85762" y1="84500" x2="85762" y2="84500"/>
                        <a14:foregroundMark x1="81015" y1="82583" x2="81015" y2="82583"/>
                        <a14:foregroundMark x1="81678" y1="79000" x2="92163" y2="85833"/>
                        <a14:foregroundMark x1="92163" y1="85833" x2="96358" y2="92250"/>
                        <a14:foregroundMark x1="96358" y1="92250" x2="88962" y2="96667"/>
                        <a14:foregroundMark x1="88962" y1="96667" x2="79360" y2="92250"/>
                        <a14:foregroundMark x1="79360" y1="92250" x2="82119" y2="84667"/>
                        <a14:foregroundMark x1="82119" y1="84667" x2="90066" y2="80250"/>
                        <a14:foregroundMark x1="90066" y1="80250" x2="90287" y2="79000"/>
                        <a14:foregroundMark x1="88742" y1="77417" x2="99890" y2="78583"/>
                        <a14:foregroundMark x1="99890" y1="78583" x2="98675" y2="89667"/>
                        <a14:foregroundMark x1="98675" y1="89667" x2="91280" y2="83750"/>
                        <a14:foregroundMark x1="91280" y1="83750" x2="94040" y2="76167"/>
                        <a14:foregroundMark x1="65673" y1="83583" x2="65673" y2="83583"/>
                        <a14:foregroundMark x1="58940" y1="84083" x2="58940" y2="84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384" y="4503906"/>
            <a:ext cx="1777341" cy="235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22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068754" y="99820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7. Инвестиции и строительство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267269"/>
              </p:ext>
            </p:extLst>
          </p:nvPr>
        </p:nvGraphicFramePr>
        <p:xfrm>
          <a:off x="406138" y="1414604"/>
          <a:ext cx="11379735" cy="491953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6379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866293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84851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550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5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54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97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(без субъектов малого предпринимательства и объемов инвестиций, не наблюдаемых прямыми статистическими методами) - 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787,26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453,52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477,60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503,40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503,92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505,43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532,15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534,29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538,56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564,22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568,73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577,25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физического объема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сопоставимых ценах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146,90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45247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жителя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рублей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20656,0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7945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13306,0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13335,0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13470,0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13540,0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13602,0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13675,0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13811,0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14010,0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13950,0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14156,0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14500,0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63755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процентов,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67353"/>
                  </a:ext>
                </a:extLst>
              </a:tr>
              <a:tr h="52911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Ввод в действие жилых домов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кв. м. в общей площади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3,63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2,78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3,30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  <a:tr h="52911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Общая площадь жилых помещений, приходящаяся в среднем на одного жителя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кв. метров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23,85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23,85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168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327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068754" y="99820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8. Труд и занятость</a:t>
            </a: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/>
        </p:nvGraphicFramePr>
        <p:xfrm>
          <a:off x="406135" y="1323299"/>
          <a:ext cx="11597805" cy="52259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2443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921219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15203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69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6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410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рабочей силы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16,43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50213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Среднегодовая численность занятых в экономике (по данным баланса трудовых ресурсов)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13,14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12,89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12,99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12,90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12,95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12,99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12,98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323479"/>
                  </a:ext>
                </a:extLst>
              </a:tr>
              <a:tr h="47931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Среднесписочная численность работников организаций (без внешних совместителей)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5,09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109526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Фонд  заработной платы  работников организаций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1776,20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7945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1864,40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2002,40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2126,50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2132,50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2136,60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2264,70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2279,70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2286,20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2416,50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2437,00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2439,40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029673"/>
                  </a:ext>
                </a:extLst>
              </a:tr>
              <a:tr h="4564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фонда заработной платы  работников организаций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111,56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7945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7945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794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2794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227055"/>
                  </a:ext>
                </a:extLst>
              </a:tr>
              <a:tr h="47931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Среднемесячная номинальная начисленная заработная плата в целом по округу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26377,40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7945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29254,10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31301,90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33180,00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33242,60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33305,2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35237,20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9215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35436,60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35503,40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37457,12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37775,4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37882,1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45247"/>
                  </a:ext>
                </a:extLst>
              </a:tr>
              <a:tr h="47931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Среднемесячная номинальная начисленная заработная плата в целом по округу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109,00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106,90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63755"/>
                  </a:ext>
                </a:extLst>
              </a:tr>
              <a:tr h="6390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безработных, зарегистрированных в  государственных учреждениях службы занятости населения (на конец года)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67353"/>
                  </a:ext>
                </a:extLst>
              </a:tr>
              <a:tr h="35146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Уровень зарегистрированной безработицы (на конец года)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3,77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2,77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2,52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  <a:tr h="35146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безработных (по методологии МОТ)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858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6858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168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549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068754" y="99820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9. Финансы организаций</a:t>
            </a: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/>
        </p:nvGraphicFramePr>
        <p:xfrm>
          <a:off x="406135" y="1323299"/>
          <a:ext cx="11597805" cy="11430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2443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921219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15203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69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6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410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прибыли прибыльных организаций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</a:tbl>
          </a:graphicData>
        </a:graphic>
      </p:graphicFrame>
      <p:sp>
        <p:nvSpPr>
          <p:cNvPr id="5" name="Объект 2">
            <a:extLst>
              <a:ext uri="{FF2B5EF4-FFF2-40B4-BE49-F238E27FC236}">
                <a16:creationId xmlns:a16="http://schemas.microsoft.com/office/drawing/2014/main" id="{5FF2AC79-55E9-40BE-9501-0A985E6A888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177787" y="260533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10. Развитие социальной сферы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D271080-3889-4F9A-A11F-D7C968D6C4AF}"/>
              </a:ext>
            </a:extLst>
          </p:cNvPr>
          <p:cNvGraphicFramePr>
            <a:graphicFrameLocks noGrp="1"/>
          </p:cNvGraphicFramePr>
          <p:nvPr/>
        </p:nvGraphicFramePr>
        <p:xfrm>
          <a:off x="406135" y="2999934"/>
          <a:ext cx="11597805" cy="18478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2443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921219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15203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69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6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410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детей в дошкольных образовательных учреждениях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чел.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1289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1149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1145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1155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детей в возрасте 1 - 6 лет, получающих дошкольную образовательную услугу и (или) услугу по их содержанию в муниципальных образовательных учреждениях в общей численности детей в возрасте 1 - 6 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процентов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58,30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54,90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54,90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54,95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55,25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051212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37D468-C162-488F-8049-F92CAFB5C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317" y="4501496"/>
            <a:ext cx="2329803" cy="247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89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068754" y="998201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Обеспеченность: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693089"/>
              </p:ext>
            </p:extLst>
          </p:nvPr>
        </p:nvGraphicFramePr>
        <p:xfrm>
          <a:off x="406135" y="1323300"/>
          <a:ext cx="11597805" cy="32369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2443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921219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15203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28245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69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6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410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больничными койками на 10 000 человек населения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коек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72,41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72,41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75,97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75,94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75,92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76,95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76,87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76,76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77,87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77,71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77,52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50213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общедоступными  библиотеками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учрежд. на 100 тыс.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42,98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43,58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44,69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44,67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44,67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45,26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45,22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45,81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45,71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323479"/>
                  </a:ext>
                </a:extLst>
              </a:tr>
              <a:tr h="47931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учреждениями культурно-досугового типа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учрежд. на 100 тыс.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36,37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36,87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37,33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37,81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37,79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38,76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38,58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109526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дошкольными образовательными учреждениями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 на 1000 детей в возрасте 1-6 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774,41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818,44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835,60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837,24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835,60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835,60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838,47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835,60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835,60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83970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833,57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833,57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029673"/>
                  </a:ext>
                </a:extLst>
              </a:tr>
              <a:tr h="4564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процентов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51,70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227055"/>
                  </a:ext>
                </a:extLst>
              </a:tr>
            </a:tbl>
          </a:graphicData>
        </a:graphic>
      </p:graphicFrame>
      <p:pic>
        <p:nvPicPr>
          <p:cNvPr id="6" name="Изображение 1">
            <a:extLst>
              <a:ext uri="{FF2B5EF4-FFF2-40B4-BE49-F238E27FC236}">
                <a16:creationId xmlns:a16="http://schemas.microsoft.com/office/drawing/2014/main" id="{69FF92D8-92FF-4D31-87BE-C9A17AC26F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" t="12720" r="-211" b="18820"/>
          <a:stretch>
            <a:fillRect/>
          </a:stretch>
        </p:blipFill>
        <p:spPr>
          <a:xfrm>
            <a:off x="3667224" y="4626034"/>
            <a:ext cx="4857557" cy="2013430"/>
          </a:xfrm>
          <a:prstGeom prst="rect">
            <a:avLst/>
          </a:prstGeom>
          <a:effectLst>
            <a:outerShdw blurRad="63500" dist="76200" dir="13500000" sx="101000" sy="101000" algn="br" rotWithShape="0">
              <a:prstClr val="black">
                <a:alpha val="52000"/>
              </a:prstClr>
            </a:outerShdw>
            <a:reflection blurRad="6350" stA="50000" endA="275" endPos="40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61660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278FADB-73BB-4BCB-9F00-BA4C3275C90E}"/>
              </a:ext>
            </a:extLst>
          </p:cNvPr>
          <p:cNvSpPr>
            <a:spLocks noGrp="1"/>
          </p:cNvSpPr>
          <p:nvPr/>
        </p:nvSpPr>
        <p:spPr>
          <a:xfrm>
            <a:off x="1593" y="-15875"/>
            <a:ext cx="12199937" cy="933450"/>
          </a:xfrm>
          <a:prstGeom prst="rect">
            <a:avLst/>
          </a:prstGeom>
          <a:blipFill rotWithShape="1">
            <a:blip r:embed="rId3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1800" b="1" noProof="1">
                <a:latin typeface="Times New Roman" panose="02020603050405020304" pitchFamily="18" charset="0"/>
                <a:sym typeface="+mn-ea"/>
              </a:rPr>
              <a:t>Бюджетный процесс</a:t>
            </a:r>
          </a:p>
          <a:p>
            <a:pPr algn="ctr">
              <a:defRPr/>
            </a:pPr>
            <a:r>
              <a:rPr lang="ru-RU" sz="1800" b="1" noProof="1">
                <a:latin typeface="Times New Roman" panose="02020603050405020304" pitchFamily="18" charset="0"/>
                <a:sym typeface="+mn-ea"/>
              </a:rPr>
              <a:t> Апанасенковского муниципального округа Ставропольского края</a:t>
            </a:r>
            <a:endParaRPr lang="ru-RU" altLang="en-US" sz="18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sp>
        <p:nvSpPr>
          <p:cNvPr id="37890" name="Объект 2">
            <a:extLst>
              <a:ext uri="{FF2B5EF4-FFF2-40B4-BE49-F238E27FC236}">
                <a16:creationId xmlns:a16="http://schemas.microsoft.com/office/drawing/2014/main" id="{0CEC2E03-974E-4997-9BE5-47544E019AD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70627" y="954089"/>
            <a:ext cx="5713413" cy="5768975"/>
          </a:xfrm>
          <a:prstGeom prst="rect">
            <a:avLst/>
          </a:prstGeom>
          <a:gradFill rotWithShape="1">
            <a:gsLst>
              <a:gs pos="0">
                <a:srgbClr val="F8F8F8">
                  <a:alpha val="54999"/>
                </a:srgbClr>
              </a:gs>
              <a:gs pos="48000">
                <a:srgbClr val="CCCCFF">
                  <a:alpha val="76599"/>
                </a:srgbClr>
              </a:gs>
              <a:gs pos="73000">
                <a:srgbClr val="9999FF">
                  <a:alpha val="87850"/>
                </a:srgbClr>
              </a:gs>
              <a:gs pos="100000">
                <a:srgbClr val="D4D4D5"/>
              </a:gs>
            </a:gsLst>
            <a:lin ang="5400000"/>
          </a:gra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ts val="900"/>
              </a:spcBef>
              <a:defRPr/>
            </a:pPr>
            <a:r>
              <a:rPr lang="ru-RU" altLang="zh-CN" sz="1400" b="1" dirty="0">
                <a:latin typeface="Times New Roman" pitchFamily="18" charset="0"/>
              </a:rPr>
              <a:t>Участники бюджетного процесса 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1. Глава </a:t>
            </a:r>
            <a:r>
              <a:rPr lang="ru-RU" altLang="zh-CN" sz="1400" dirty="0" err="1">
                <a:latin typeface="Times New Roman" pitchFamily="18" charset="0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</a:rPr>
              <a:t> муниципального округа Ставропольского края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2. Совет </a:t>
            </a:r>
            <a:r>
              <a:rPr lang="ru-RU" altLang="zh-CN" sz="1400" dirty="0" err="1">
                <a:latin typeface="Times New Roman" pitchFamily="18" charset="0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</a:rPr>
              <a:t> муниципального округа Ставропольского края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 3. Администрация </a:t>
            </a:r>
            <a:r>
              <a:rPr lang="ru-RU" altLang="zh-CN" sz="1400" dirty="0" err="1">
                <a:latin typeface="Times New Roman" pitchFamily="18" charset="0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</a:rPr>
              <a:t> муниципального округа Ставропольского края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3. Финансовое управление администрации </a:t>
            </a:r>
            <a:r>
              <a:rPr lang="ru-RU" altLang="zh-CN" sz="1400" dirty="0" err="1">
                <a:latin typeface="Times New Roman" pitchFamily="18" charset="0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</a:rPr>
              <a:t> муниципального округа Ставропольского края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4. Подразделения Центрального Банка Российской Федерации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5. Контрольно-счетная палата </a:t>
            </a:r>
            <a:r>
              <a:rPr lang="ru-RU" altLang="zh-CN" sz="1400" dirty="0" err="1">
                <a:latin typeface="Times New Roman" pitchFamily="18" charset="0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</a:rPr>
              <a:t> муниципального округа Ставропольского края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6. Главные распорядители (распорядители)  и получатели бюджетных средств бюджета округа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 7. Главные администраторы (администраторы) доходов бюджета округа 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 8. Главные администраторы (администраторы) источников финансирования дефицита бюджета округа</a:t>
            </a:r>
          </a:p>
          <a:p>
            <a:pPr eaLnBrk="1" hangingPunct="1">
              <a:lnSpc>
                <a:spcPct val="80000"/>
              </a:lnSpc>
              <a:spcBef>
                <a:spcPts val="900"/>
              </a:spcBef>
              <a:buFont typeface="Wingdings" pitchFamily="2" charset="2"/>
              <a:buChar char="v"/>
              <a:defRPr/>
            </a:pPr>
            <a:r>
              <a:rPr lang="ru-RU" altLang="zh-CN" sz="1400" dirty="0">
                <a:latin typeface="Times New Roman" pitchFamily="18" charset="0"/>
              </a:rPr>
              <a:t> 9. Иные органы, на которые законодательством Российской Федерации, законодательством Ставропольского края, нормативными правовыми актами муниципального округа возложены бюджетные, налоговые и иные полномочия</a:t>
            </a:r>
            <a:endParaRPr lang="ru-RU" altLang="zh-CN" sz="2800" dirty="0">
              <a:latin typeface="Times New Roman" pitchFamily="18" charset="0"/>
            </a:endParaRPr>
          </a:p>
        </p:txBody>
      </p:sp>
      <p:sp>
        <p:nvSpPr>
          <p:cNvPr id="37891" name="Объект 2">
            <a:extLst>
              <a:ext uri="{FF2B5EF4-FFF2-40B4-BE49-F238E27FC236}">
                <a16:creationId xmlns:a16="http://schemas.microsoft.com/office/drawing/2014/main" id="{9D95DC6F-645F-4415-A236-812E6D65648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55607" y="965200"/>
            <a:ext cx="5859463" cy="5778500"/>
          </a:xfrm>
          <a:prstGeom prst="rect">
            <a:avLst/>
          </a:prstGeom>
          <a:gradFill rotWithShape="1">
            <a:gsLst>
              <a:gs pos="0">
                <a:srgbClr val="F8F8F8">
                  <a:alpha val="54999"/>
                </a:srgbClr>
              </a:gs>
              <a:gs pos="48000">
                <a:srgbClr val="CCCCFF">
                  <a:alpha val="76599"/>
                </a:srgbClr>
              </a:gs>
              <a:gs pos="73000">
                <a:srgbClr val="9999FF">
                  <a:alpha val="87850"/>
                </a:srgbClr>
              </a:gs>
              <a:gs pos="100000">
                <a:srgbClr val="D4D4D5"/>
              </a:gs>
            </a:gsLst>
            <a:lin ang="5400000"/>
          </a:gra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b="1" dirty="0">
                <a:latin typeface="Times New Roman" pitchFamily="18" charset="0"/>
                <a:sym typeface="SimSun" pitchFamily="2" charset="-122"/>
              </a:rPr>
              <a:t>Этапы бюджетного процесса 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1. Составление проекта бюджета Апанасенковского муниципального  округа Ставропольского края на очередной финансовый год и плановый период (далее бюджет округа) (до 15 ноября текущего года).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2. Рассмотрение проекта бюджета округа на очередной финансовый год и плановый период и его утверждение (ноябрь-декабрь текущего года).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3. Исполнение бюджета округа и контроль за его исполнением (январь-декабрь очередного финансового года).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4. Осуществление бюджетного учета, составление, внешняя проверка, рассмотрение и утверждение бюджетной отчетности.</a:t>
            </a:r>
          </a:p>
          <a:p>
            <a:pPr algn="ctr"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b="1" dirty="0">
                <a:latin typeface="Times New Roman" pitchFamily="18" charset="0"/>
                <a:sym typeface="SimSun" pitchFamily="2" charset="-122"/>
              </a:rPr>
              <a:t>Приоритетные расходы бюджета </a:t>
            </a:r>
            <a:r>
              <a:rPr lang="ru-RU" altLang="zh-CN" sz="1400" b="1" dirty="0" err="1">
                <a:latin typeface="Times New Roman" pitchFamily="18" charset="0"/>
                <a:sym typeface="SimSun" pitchFamily="2" charset="-122"/>
              </a:rPr>
              <a:t>Апанасенковского</a:t>
            </a:r>
            <a:r>
              <a:rPr lang="ru-RU" altLang="zh-CN" sz="1400" b="1" dirty="0">
                <a:latin typeface="Times New Roman" pitchFamily="18" charset="0"/>
                <a:sym typeface="SimSun" pitchFamily="2" charset="-122"/>
              </a:rPr>
              <a:t> муниципального округа</a:t>
            </a:r>
          </a:p>
          <a:p>
            <a:pPr eaLnBrk="1" hangingPunct="1">
              <a:lnSpc>
                <a:spcPct val="70000"/>
              </a:lnSpc>
              <a:spcBef>
                <a:spcPts val="1000"/>
              </a:spcBef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Основными приоритетными расходами бюджета округа являются расходы, направленные на: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оплату труда и начисления на выплаты по оплате труда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социальное обеспечение населения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оплату коммунальных услуг и услуг связи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приобретение продуктов  питания и услуг по организации питания для муниципальных учреждений </a:t>
            </a:r>
            <a:r>
              <a:rPr lang="ru-RU" altLang="zh-CN" sz="1400" dirty="0" err="1">
                <a:latin typeface="Times New Roman" pitchFamily="18" charset="0"/>
                <a:sym typeface="SimSun" pitchFamily="2" charset="-122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 муниципального округа Ставропольского края в сфере образования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профилактику и устранение последствий распространения </a:t>
            </a:r>
            <a:r>
              <a:rPr lang="ru-RU" altLang="zh-CN" sz="1400" dirty="0" err="1">
                <a:latin typeface="Times New Roman" pitchFamily="18" charset="0"/>
                <a:sym typeface="SimSun" pitchFamily="2" charset="-122"/>
              </a:rPr>
              <a:t>коронавирусной</a:t>
            </a: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 инфекции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субсидии муниципальным бюджетным учреждениям </a:t>
            </a:r>
            <a:r>
              <a:rPr lang="ru-RU" altLang="zh-CN" sz="1400" dirty="0" err="1">
                <a:latin typeface="Times New Roman" pitchFamily="18" charset="0"/>
                <a:sym typeface="SimSun" pitchFamily="2" charset="-122"/>
              </a:rPr>
              <a:t>Апанасенковского</a:t>
            </a: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 муниципального округа Ставропольского края на выполнение муниципального задания</a:t>
            </a:r>
          </a:p>
          <a:p>
            <a:pPr algn="just" eaLnBrk="1" hangingPunct="1">
              <a:lnSpc>
                <a:spcPct val="70000"/>
              </a:lnSpc>
              <a:spcBef>
                <a:spcPts val="1000"/>
              </a:spcBef>
              <a:buFont typeface="Wingdings" pitchFamily="2" charset="2"/>
              <a:buChar char="ü"/>
              <a:defRPr/>
            </a:pPr>
            <a:r>
              <a:rPr lang="ru-RU" altLang="zh-CN" sz="1400" dirty="0">
                <a:latin typeface="Times New Roman" pitchFamily="18" charset="0"/>
                <a:sym typeface="SimSun" pitchFamily="2" charset="-122"/>
              </a:rPr>
              <a:t>уплату налогов и сборов </a:t>
            </a:r>
          </a:p>
          <a:p>
            <a:pPr algn="just" eaLnBrk="1" hangingPunct="1">
              <a:spcBef>
                <a:spcPts val="1000"/>
              </a:spcBef>
              <a:defRPr/>
            </a:pPr>
            <a:endParaRPr lang="ru-RU" altLang="zh-CN" sz="1400" dirty="0">
              <a:latin typeface="Times New Roman" pitchFamily="18" charset="0"/>
              <a:sym typeface="SimSun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ъект 2">
            <a:extLst>
              <a:ext uri="{FF2B5EF4-FFF2-40B4-BE49-F238E27FC236}">
                <a16:creationId xmlns:a16="http://schemas.microsoft.com/office/drawing/2014/main" id="{E8B8E4B3-C8CF-49E2-B2D8-7521C7031DB7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5425" y="3423907"/>
            <a:ext cx="11474451" cy="3137535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ru-RU" altLang="zh-CN" sz="1400" b="1" dirty="0">
                <a:sym typeface="SimSun" pitchFamily="2" charset="-122"/>
              </a:rPr>
              <a:t>	Основными направлениями налоговой политики являются</a:t>
            </a:r>
            <a:r>
              <a:rPr lang="ru-RU" altLang="zh-CN" sz="1400" dirty="0">
                <a:sym typeface="SimSun" pitchFamily="2" charset="-122"/>
              </a:rPr>
              <a:t>:</a:t>
            </a:r>
          </a:p>
          <a:p>
            <a:pPr marL="0" indent="0" algn="ctr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ru-RU" altLang="zh-CN" sz="1400" dirty="0">
              <a:sym typeface="SimSun" pitchFamily="2" charset="-122"/>
            </a:endParaRPr>
          </a:p>
          <a:p>
            <a:pPr algn="just" eaLnBrk="1" hangingPunct="1">
              <a:lnSpc>
                <a:spcPct val="90000"/>
              </a:lnSpc>
              <a:buFont typeface="Wingdings 3" pitchFamily="18" charset="2"/>
              <a:buAutoNum type="arabicPeriod"/>
              <a:defRPr/>
            </a:pPr>
            <a:r>
              <a:rPr lang="ru-RU" altLang="zh-CN" sz="1400" dirty="0">
                <a:sym typeface="SimSun" pitchFamily="2" charset="-122"/>
              </a:rPr>
              <a:t>Поддержка инвестиционной активности хозяйствующих субъектов, осуществляющих деятельность на территории                     Апанасенковского муниципального округа.</a:t>
            </a:r>
          </a:p>
          <a:p>
            <a:pPr algn="just" eaLnBrk="1" hangingPunct="1">
              <a:lnSpc>
                <a:spcPct val="90000"/>
              </a:lnSpc>
              <a:buFont typeface="Wingdings 3" pitchFamily="18" charset="2"/>
              <a:buAutoNum type="arabicPeriod"/>
              <a:defRPr/>
            </a:pPr>
            <a:r>
              <a:rPr lang="ru-RU" altLang="zh-CN" sz="1400" dirty="0">
                <a:sym typeface="SimSun" pitchFamily="2" charset="-122"/>
              </a:rPr>
              <a:t>Оценка эффективности налоговых расходов </a:t>
            </a:r>
            <a:r>
              <a:rPr lang="ru-RU" altLang="zh-CN" sz="1400" dirty="0" err="1">
                <a:sym typeface="SimSun" pitchFamily="2" charset="-122"/>
              </a:rPr>
              <a:t>Апанасенковского</a:t>
            </a:r>
            <a:r>
              <a:rPr lang="ru-RU" altLang="zh-CN" sz="1400" dirty="0">
                <a:sym typeface="SimSun" pitchFamily="2" charset="-122"/>
              </a:rPr>
              <a:t> муниципального округа.</a:t>
            </a:r>
          </a:p>
          <a:p>
            <a:pPr marL="0" indent="0" algn="just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ru-RU" altLang="zh-CN" sz="1400" dirty="0">
                <a:sym typeface="SimSun" pitchFamily="2" charset="-122"/>
              </a:rPr>
              <a:t>3.     Повышение эффективности управления муниципальными </a:t>
            </a:r>
          </a:p>
          <a:p>
            <a:pPr marL="0" indent="0" algn="just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ru-RU" altLang="zh-CN" sz="1400" dirty="0">
                <a:sym typeface="SimSun" pitchFamily="2" charset="-122"/>
              </a:rPr>
              <a:t>активами.</a:t>
            </a:r>
          </a:p>
          <a:p>
            <a:pPr marL="0" indent="0" algn="just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ru-RU" altLang="zh-CN" sz="1400" dirty="0">
                <a:sym typeface="SimSun" pitchFamily="2" charset="-122"/>
              </a:rPr>
              <a:t>4.    Совершенствование налогового администрирования.</a:t>
            </a:r>
          </a:p>
          <a:p>
            <a:pPr marL="0" indent="0" algn="just" eaLnBrk="1" hangingPunct="1">
              <a:lnSpc>
                <a:spcPct val="90000"/>
              </a:lnSpc>
              <a:buFont typeface="Wingdings 3" pitchFamily="18" charset="2"/>
              <a:buChar char=""/>
              <a:defRPr/>
            </a:pPr>
            <a:endParaRPr lang="ru-RU" altLang="zh-CN" sz="1400" dirty="0">
              <a:sym typeface="SimSun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ru-RU" altLang="zh-CN" sz="1400" dirty="0">
              <a:sym typeface="SimSun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ru-RU" altLang="zh-CN" sz="1400" dirty="0">
              <a:solidFill>
                <a:srgbClr val="404040"/>
              </a:solidFill>
              <a:latin typeface="Cambria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ru-RU" altLang="zh-CN" sz="1400" dirty="0">
              <a:solidFill>
                <a:srgbClr val="404040"/>
              </a:solidFill>
              <a:latin typeface="Cambria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ru-RU" altLang="zh-CN" sz="1400" dirty="0">
              <a:solidFill>
                <a:srgbClr val="404040"/>
              </a:solidFill>
              <a:latin typeface="Cambria" pitchFamily="18" charset="0"/>
            </a:endParaRPr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0BE302C9-D67E-4DA6-A222-140CEF240FB6}"/>
              </a:ext>
            </a:extLst>
          </p:cNvPr>
          <p:cNvSpPr>
            <a:spLocks noGrp="1"/>
          </p:cNvSpPr>
          <p:nvPr/>
        </p:nvSpPr>
        <p:spPr>
          <a:xfrm>
            <a:off x="1593" y="-4762"/>
            <a:ext cx="12199937" cy="933451"/>
          </a:xfrm>
          <a:prstGeom prst="rect">
            <a:avLst/>
          </a:prstGeom>
          <a:blipFill rotWithShape="1">
            <a:blip r:embed="rId3">
              <a:alphaModFix amt="81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1800" b="1" noProof="1">
                <a:latin typeface="Times New Roman" panose="02020603050405020304" pitchFamily="18" charset="0"/>
                <a:sym typeface="+mn-ea"/>
              </a:rPr>
              <a:t>Основные направления бюджетной и налоговой политики</a:t>
            </a:r>
          </a:p>
          <a:p>
            <a:pPr algn="ctr">
              <a:defRPr/>
            </a:pPr>
            <a:r>
              <a:rPr lang="ru-RU" sz="1800" b="1" noProof="1">
                <a:latin typeface="Times New Roman" panose="02020603050405020304" pitchFamily="18" charset="0"/>
                <a:sym typeface="+mn-ea"/>
              </a:rPr>
              <a:t> Апанасенковского муниципального округа Ставропольского края</a:t>
            </a:r>
            <a:endParaRPr lang="ru-RU" altLang="en-US" sz="18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pic>
        <p:nvPicPr>
          <p:cNvPr id="6" name="Замещающее содержимое 5">
            <a:extLst>
              <a:ext uri="{FF2B5EF4-FFF2-40B4-BE49-F238E27FC236}">
                <a16:creationId xmlns:a16="http://schemas.microsoft.com/office/drawing/2014/main" id="{C2B06175-8EE7-4397-B4F5-104673615A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088381" y="3944747"/>
            <a:ext cx="6030595" cy="3137535"/>
          </a:xfrm>
          <a:effectLst>
            <a:outerShdw blurRad="88900" dir="7200000" sx="92000" sy="92000" algn="t" rotWithShape="0">
              <a:srgbClr val="002060">
                <a:alpha val="10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extrusionH="76200">
            <a:extrusionClr>
              <a:schemeClr val="tx1"/>
            </a:extrusion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EC75B0-B8B4-42ED-A43E-FD865E855D4C}"/>
              </a:ext>
            </a:extLst>
          </p:cNvPr>
          <p:cNvSpPr/>
          <p:nvPr/>
        </p:nvSpPr>
        <p:spPr>
          <a:xfrm>
            <a:off x="476888" y="1228911"/>
            <a:ext cx="11222991" cy="2156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Tx/>
              <a:buNone/>
            </a:pPr>
            <a:r>
              <a:rPr lang="ru-RU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направлениями бюджетной политики являются: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1.Участие в региональных проектах Ставропольского края, обеспечение достижения поставленных ими целей, показателей и результатов, путем проведения соответствующих мероприятий, сбалансированных по срокам, ожидаемым результатам и параметрам ресурсного обеспечения.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2.Повышение эффективности расходования бюджетных средств.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Развитие инициативного бюджетирования.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Обеспечение открытости и прозрачности бюджетного процесса, доступности информации о муниципальных финансах </a:t>
            </a:r>
            <a:r>
              <a:rPr lang="ru-RU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Апанасенковского</a:t>
            </a:r>
            <a:r>
              <a:rPr lang="ru-RU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ъект 2">
            <a:extLst>
              <a:ext uri="{FF2B5EF4-FFF2-40B4-BE49-F238E27FC236}">
                <a16:creationId xmlns:a16="http://schemas.microsoft.com/office/drawing/2014/main" id="{7D9717F3-859C-49D1-A429-65395E582EB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96863" y="1571628"/>
            <a:ext cx="5181600" cy="3279775"/>
          </a:xfrm>
        </p:spPr>
        <p:txBody>
          <a:bodyPr/>
          <a:lstStyle/>
          <a:p>
            <a:pPr marL="0" indent="544513" algn="just" eaLnBrk="1" hangingPunct="1">
              <a:buFont typeface="Wingdings 3" panose="05040102010807070707" pitchFamily="18" charset="2"/>
              <a:buNone/>
            </a:pPr>
            <a:r>
              <a:rPr lang="ru-RU" altLang="zh-CN" sz="1400" dirty="0">
                <a:solidFill>
                  <a:srgbClr val="0D0D0D"/>
                </a:solidFill>
              </a:rPr>
              <a:t>Основными направлениями в области долговой политики </a:t>
            </a:r>
            <a:r>
              <a:rPr lang="ru-RU" altLang="zh-CN" sz="1400" dirty="0" err="1">
                <a:solidFill>
                  <a:srgbClr val="0D0D0D"/>
                </a:solidFill>
              </a:rPr>
              <a:t>Апанасенковского</a:t>
            </a:r>
            <a:r>
              <a:rPr lang="ru-RU" altLang="zh-CN" sz="1400" dirty="0">
                <a:solidFill>
                  <a:srgbClr val="0D0D0D"/>
                </a:solidFill>
              </a:rPr>
              <a:t> муниципального округа являются:</a:t>
            </a:r>
          </a:p>
          <a:p>
            <a:pPr marL="0" indent="544513" algn="just" eaLnBrk="1" hangingPunct="1">
              <a:buFont typeface="Wingdings 3" panose="05040102010807070707" pitchFamily="18" charset="2"/>
              <a:buChar char=""/>
            </a:pPr>
            <a:r>
              <a:rPr lang="ru-RU" altLang="zh-CN" sz="1400" dirty="0">
                <a:solidFill>
                  <a:srgbClr val="0D0D0D"/>
                </a:solidFill>
              </a:rPr>
              <a:t>принятие всех мер по недопущению планового дефицита бюджета </a:t>
            </a:r>
            <a:r>
              <a:rPr lang="ru-RU" altLang="zh-CN" sz="1400" dirty="0" err="1">
                <a:solidFill>
                  <a:srgbClr val="0D0D0D"/>
                </a:solidFill>
              </a:rPr>
              <a:t>Апанасенковского</a:t>
            </a:r>
            <a:r>
              <a:rPr lang="ru-RU" altLang="zh-CN" sz="1400" dirty="0">
                <a:solidFill>
                  <a:srgbClr val="0D0D0D"/>
                </a:solidFill>
              </a:rPr>
              <a:t> муниципального округа (или же его минимизация);</a:t>
            </a:r>
          </a:p>
          <a:p>
            <a:pPr marL="0" indent="544513" algn="just" eaLnBrk="1" hangingPunct="1">
              <a:buFont typeface="Wingdings 3" panose="05040102010807070707" pitchFamily="18" charset="2"/>
              <a:buChar char=""/>
            </a:pPr>
            <a:r>
              <a:rPr lang="ru-RU" altLang="zh-CN" sz="1400" dirty="0">
                <a:solidFill>
                  <a:srgbClr val="0D0D0D"/>
                </a:solidFill>
              </a:rPr>
              <a:t>своевременное исполнение долговых обязательств (при их возникновении);</a:t>
            </a:r>
          </a:p>
          <a:p>
            <a:pPr marL="0" indent="544513" algn="just" eaLnBrk="1" hangingPunct="1">
              <a:buFont typeface="Wingdings 3" panose="05040102010807070707" pitchFamily="18" charset="2"/>
              <a:buChar char=""/>
            </a:pPr>
            <a:r>
              <a:rPr lang="ru-RU" altLang="zh-CN" sz="1400" dirty="0">
                <a:solidFill>
                  <a:srgbClr val="0D0D0D"/>
                </a:solidFill>
              </a:rPr>
              <a:t>безусловное соблюдение требований бюджетного законодательства в части параметров дефицита и муниципального долга.</a:t>
            </a:r>
          </a:p>
          <a:p>
            <a:pPr marL="0" indent="544513" algn="just" eaLnBrk="1" hangingPunct="1">
              <a:buFont typeface="Wingdings 3" panose="05040102010807070707" pitchFamily="18" charset="2"/>
              <a:buNone/>
            </a:pPr>
            <a:endParaRPr lang="ru-RU" altLang="zh-CN" sz="1400" dirty="0">
              <a:solidFill>
                <a:srgbClr val="0D0D0D"/>
              </a:solidFill>
              <a:latin typeface="Cambria" panose="02040503050406030204" pitchFamily="18" charset="0"/>
            </a:endParaRPr>
          </a:p>
          <a:p>
            <a:pPr marL="0" indent="544513" eaLnBrk="1" hangingPunct="1">
              <a:buFont typeface="Wingdings 3" panose="05040102010807070707" pitchFamily="18" charset="2"/>
              <a:buNone/>
            </a:pPr>
            <a:endParaRPr lang="ru-RU" altLang="zh-CN" dirty="0">
              <a:solidFill>
                <a:srgbClr val="404040"/>
              </a:solidFill>
              <a:latin typeface="Cambria" panose="02040503050406030204" pitchFamily="18" charset="0"/>
            </a:endParaRPr>
          </a:p>
          <a:p>
            <a:pPr marL="0" indent="544513" eaLnBrk="1" hangingPunct="1">
              <a:buFont typeface="Wingdings 3" panose="05040102010807070707" pitchFamily="18" charset="2"/>
              <a:buNone/>
            </a:pPr>
            <a:endParaRPr lang="ru-RU" altLang="zh-CN" dirty="0">
              <a:solidFill>
                <a:srgbClr val="404040"/>
              </a:solidFill>
              <a:latin typeface="Cambria" panose="02040503050406030204" pitchFamily="18" charset="0"/>
            </a:endParaRPr>
          </a:p>
          <a:p>
            <a:pPr marL="0" indent="544513" eaLnBrk="1" hangingPunct="1">
              <a:buFont typeface="Wingdings 3" panose="05040102010807070707" pitchFamily="18" charset="2"/>
              <a:buNone/>
            </a:pPr>
            <a:endParaRPr lang="ru-RU" altLang="zh-CN" dirty="0">
              <a:solidFill>
                <a:srgbClr val="404040"/>
              </a:solidFill>
              <a:latin typeface="Cambria" panose="02040503050406030204" pitchFamily="18" charset="0"/>
            </a:endParaRPr>
          </a:p>
          <a:p>
            <a:pPr marL="0" indent="544513" eaLnBrk="1" hangingPunct="1">
              <a:buFont typeface="Wingdings 3" panose="05040102010807070707" pitchFamily="18" charset="2"/>
              <a:buNone/>
            </a:pPr>
            <a:endParaRPr lang="ru-RU" altLang="zh-CN" dirty="0">
              <a:solidFill>
                <a:srgbClr val="404040"/>
              </a:solidFill>
              <a:latin typeface="Cambria" panose="02040503050406030204" pitchFamily="18" charset="0"/>
            </a:endParaRPr>
          </a:p>
          <a:p>
            <a:pPr marL="0" indent="544513" algn="r" eaLnBrk="1" hangingPunct="1">
              <a:buFont typeface="Wingdings 3" panose="05040102010807070707" pitchFamily="18" charset="2"/>
              <a:buNone/>
            </a:pPr>
            <a:endParaRPr lang="ru-RU" altLang="zh-CN" dirty="0">
              <a:solidFill>
                <a:srgbClr val="40404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8EA764C-7F32-4B94-A64E-0FE7A4191FEA}"/>
              </a:ext>
            </a:extLst>
          </p:cNvPr>
          <p:cNvSpPr/>
          <p:nvPr/>
        </p:nvSpPr>
        <p:spPr>
          <a:xfrm rot="20520000">
            <a:off x="7224718" y="2400300"/>
            <a:ext cx="979487" cy="471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89E7B51-8F71-4700-B10C-40233FBF06D7}"/>
              </a:ext>
            </a:extLst>
          </p:cNvPr>
          <p:cNvSpPr/>
          <p:nvPr/>
        </p:nvSpPr>
        <p:spPr>
          <a:xfrm rot="1440000">
            <a:off x="8896349" y="2413008"/>
            <a:ext cx="922339" cy="434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5" name="Замещающее содержимое 4">
            <a:extLst>
              <a:ext uri="{FF2B5EF4-FFF2-40B4-BE49-F238E27FC236}">
                <a16:creationId xmlns:a16="http://schemas.microsoft.com/office/drawing/2014/main" id="{8AC1DF3A-04A2-47B8-B0F7-86B5D2EFB1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205" y="1501139"/>
            <a:ext cx="5892800" cy="3963670"/>
          </a:xfrm>
          <a:effectLst>
            <a:softEdge rad="50800"/>
          </a:effectLst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53406B30-FD0F-4336-8BE8-0C7146EB8450}"/>
              </a:ext>
            </a:extLst>
          </p:cNvPr>
          <p:cNvSpPr>
            <a:spLocks noGrp="1"/>
          </p:cNvSpPr>
          <p:nvPr/>
        </p:nvSpPr>
        <p:spPr>
          <a:xfrm>
            <a:off x="1593" y="-4762"/>
            <a:ext cx="12199937" cy="933451"/>
          </a:xfrm>
          <a:prstGeom prst="rect">
            <a:avLst/>
          </a:prstGeom>
          <a:blipFill rotWithShape="1">
            <a:blip r:embed="rId4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ru-RU" sz="1800" b="1" noProof="1">
                <a:latin typeface="Times New Roman" panose="02020603050405020304" pitchFamily="18" charset="0"/>
                <a:sym typeface="+mn-ea"/>
              </a:rPr>
              <a:t>Основные направления  долговой политики</a:t>
            </a:r>
          </a:p>
          <a:p>
            <a:pPr algn="ctr">
              <a:defRPr/>
            </a:pPr>
            <a:r>
              <a:rPr lang="ru-RU" altLang="ru-RU" sz="1800" b="1" noProof="1">
                <a:latin typeface="Times New Roman" panose="02020603050405020304" pitchFamily="18" charset="0"/>
                <a:sym typeface="+mn-ea"/>
              </a:rPr>
              <a:t> Апанасенковского муниципального округа Ставропольского края</a:t>
            </a:r>
            <a:endParaRPr lang="ru-RU" altLang="ru-RU" sz="18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Замещающее содержимое 4">
            <a:extLst>
              <a:ext uri="{FF2B5EF4-FFF2-40B4-BE49-F238E27FC236}">
                <a16:creationId xmlns:a16="http://schemas.microsoft.com/office/drawing/2014/main" id="{44F670D4-3653-49E7-B5CE-65FF6A27A457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-136525" y="1171580"/>
          <a:ext cx="5283200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07" r:id="rId4" imgW="5279594" imgH="5090601" progId="Excel.Chart.8">
                  <p:embed/>
                </p:oleObj>
              </mc:Choice>
              <mc:Fallback>
                <p:oleObj r:id="rId4" imgW="5279594" imgH="5090601" progId="Excel.Chart.8">
                  <p:embed/>
                  <p:pic>
                    <p:nvPicPr>
                      <p:cNvPr id="0" name="Замещающее содержимое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36525" y="1171580"/>
                        <a:ext cx="5283200" cy="508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вал 6">
            <a:extLst>
              <a:ext uri="{FF2B5EF4-FFF2-40B4-BE49-F238E27FC236}">
                <a16:creationId xmlns:a16="http://schemas.microsoft.com/office/drawing/2014/main" id="{AE1AF03E-0512-4E7E-A154-65045057637F}"/>
              </a:ext>
            </a:extLst>
          </p:cNvPr>
          <p:cNvSpPr/>
          <p:nvPr/>
        </p:nvSpPr>
        <p:spPr>
          <a:xfrm>
            <a:off x="287025" y="2584449"/>
            <a:ext cx="1644017" cy="795020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  <a:effectLst>
            <a:glow rad="330200">
              <a:srgbClr val="92CEEC">
                <a:alpha val="93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noProof="1">
                <a:ln w="9525" cmpd="sng">
                  <a:solidFill>
                    <a:srgbClr val="6F6F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6F6F74">
                      <a:alpha val="40000"/>
                    </a:srgbClr>
                  </a:glow>
                </a:effectLst>
                <a:latin typeface="Cambria" panose="02040503050406030204" pitchFamily="18" charset="0"/>
              </a:rPr>
              <a:t>тыс. рублей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F86CD34-AC8B-4E87-B7F4-02C4DCCE71E6}"/>
              </a:ext>
            </a:extLst>
          </p:cNvPr>
          <p:cNvSpPr/>
          <p:nvPr/>
        </p:nvSpPr>
        <p:spPr>
          <a:xfrm>
            <a:off x="3246120" y="2539365"/>
            <a:ext cx="1630045" cy="77216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glow rad="279400">
              <a:srgbClr val="CCCCFF">
                <a:alpha val="92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noProof="1">
                <a:ln w="10160">
                  <a:solidFill>
                    <a:srgbClr val="9C826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</a:rPr>
              <a:t>тыс. рублей</a:t>
            </a:r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367CAE16-901E-4E12-B182-4643035C2B26}"/>
              </a:ext>
            </a:extLst>
          </p:cNvPr>
          <p:cNvSpPr>
            <a:spLocks noGrp="1"/>
          </p:cNvSpPr>
          <p:nvPr/>
        </p:nvSpPr>
        <p:spPr>
          <a:xfrm>
            <a:off x="1593" y="-4762"/>
            <a:ext cx="12199937" cy="933451"/>
          </a:xfrm>
          <a:prstGeom prst="rect">
            <a:avLst/>
          </a:prstGeom>
          <a:blipFill rotWithShape="1">
            <a:blip r:embed="rId6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Бюджет Апанасенковского муниципального округа Ставропольского края</a:t>
            </a:r>
            <a:endParaRPr lang="ru-RU" altLang="x-none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sym typeface="+mn-ea"/>
            </a:endParaRPr>
          </a:p>
        </p:txBody>
      </p:sp>
      <p:graphicFrame>
        <p:nvGraphicFramePr>
          <p:cNvPr id="2" name="Замещающее содержимое 1">
            <a:extLst>
              <a:ext uri="{FF2B5EF4-FFF2-40B4-BE49-F238E27FC236}">
                <a16:creationId xmlns:a16="http://schemas.microsoft.com/office/drawing/2014/main" id="{44908E46-A726-42CD-BD33-79D2DE94D51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72881333"/>
              </p:ext>
            </p:extLst>
          </p:nvPr>
        </p:nvGraphicFramePr>
        <p:xfrm>
          <a:off x="5576888" y="968375"/>
          <a:ext cx="6615112" cy="566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" name="Равно 5">
            <a:extLst>
              <a:ext uri="{FF2B5EF4-FFF2-40B4-BE49-F238E27FC236}">
                <a16:creationId xmlns:a16="http://schemas.microsoft.com/office/drawing/2014/main" id="{ED870ED3-2D55-4920-8C04-590F97D72F1A}"/>
              </a:ext>
            </a:extLst>
          </p:cNvPr>
          <p:cNvSpPr/>
          <p:nvPr/>
        </p:nvSpPr>
        <p:spPr>
          <a:xfrm>
            <a:off x="2400301" y="3311532"/>
            <a:ext cx="854075" cy="1069975"/>
          </a:xfrm>
          <a:prstGeom prst="mathEqual">
            <a:avLst/>
          </a:prstGeom>
          <a:gradFill>
            <a:gsLst>
              <a:gs pos="0">
                <a:srgbClr val="7B32B2">
                  <a:alpha val="35000"/>
                </a:srgbClr>
              </a:gs>
              <a:gs pos="100000">
                <a:srgbClr val="401A5D">
                  <a:alpha val="14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>
              <a:solidFill>
                <a:srgbClr val="000000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B76C1F2-7A2A-4D0C-9B5A-4103B8CA5159}"/>
              </a:ext>
            </a:extLst>
          </p:cNvPr>
          <p:cNvSpPr/>
          <p:nvPr/>
        </p:nvSpPr>
        <p:spPr>
          <a:xfrm>
            <a:off x="10515600" y="968375"/>
            <a:ext cx="1487488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>
            <a:extLst>
              <a:ext uri="{FF2B5EF4-FFF2-40B4-BE49-F238E27FC236}">
                <a16:creationId xmlns:a16="http://schemas.microsoft.com/office/drawing/2014/main" id="{39F66C38-DE83-416D-96D9-35744E12026D}"/>
              </a:ext>
            </a:extLst>
          </p:cNvPr>
          <p:cNvSpPr/>
          <p:nvPr/>
        </p:nvSpPr>
        <p:spPr>
          <a:xfrm rot="780000">
            <a:off x="2489205" y="2801938"/>
            <a:ext cx="6777039" cy="3003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4" name="Замещающее содержимое 3">
            <a:extLst>
              <a:ext uri="{FF2B5EF4-FFF2-40B4-BE49-F238E27FC236}">
                <a16:creationId xmlns:a16="http://schemas.microsoft.com/office/drawing/2014/main" id="{8A8B9CDE-C179-4566-A787-D0F167A7973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7951" y="-793749"/>
            <a:ext cx="9349105" cy="9349104"/>
          </a:xfrm>
          <a:effectLst>
            <a:softEdge rad="38100"/>
          </a:effectLst>
        </p:spPr>
      </p:pic>
      <p:sp>
        <p:nvSpPr>
          <p:cNvPr id="36868" name="Объект 2">
            <a:extLst>
              <a:ext uri="{FF2B5EF4-FFF2-40B4-BE49-F238E27FC236}">
                <a16:creationId xmlns:a16="http://schemas.microsoft.com/office/drawing/2014/main" id="{391D14FB-3F7A-473C-A925-5063D42F150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96952" y="968376"/>
            <a:ext cx="1671639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ru-RU" altLang="ru-RU" sz="1000" dirty="0">
                <a:latin typeface="Arial" panose="020B0604020202020204" pitchFamily="34" charset="0"/>
              </a:rPr>
              <a:t>	</a:t>
            </a:r>
          </a:p>
        </p:txBody>
      </p:sp>
      <p:pic>
        <p:nvPicPr>
          <p:cNvPr id="10" name="Изображение 9">
            <a:extLst>
              <a:ext uri="{FF2B5EF4-FFF2-40B4-BE49-F238E27FC236}">
                <a16:creationId xmlns:a16="http://schemas.microsoft.com/office/drawing/2014/main" id="{70A3A214-5518-412C-990D-C28D11DD2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347" y="2673985"/>
            <a:ext cx="831215" cy="50038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1" name="Изображение 10">
            <a:extLst>
              <a:ext uri="{FF2B5EF4-FFF2-40B4-BE49-F238E27FC236}">
                <a16:creationId xmlns:a16="http://schemas.microsoft.com/office/drawing/2014/main" id="{5B5B2B4A-C56F-4FFC-9F1C-E3B1CA9CF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3351" y="5750560"/>
            <a:ext cx="831215" cy="500380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5CEF028-1DC9-4AB5-BEC3-FDE50185008A}"/>
              </a:ext>
            </a:extLst>
          </p:cNvPr>
          <p:cNvSpPr/>
          <p:nvPr/>
        </p:nvSpPr>
        <p:spPr>
          <a:xfrm>
            <a:off x="1601791" y="1136650"/>
            <a:ext cx="901700" cy="573088"/>
          </a:xfrm>
          <a:prstGeom prst="rect">
            <a:avLst/>
          </a:prstGeom>
          <a:solidFill>
            <a:srgbClr val="D2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9841931-A37E-47F9-A56B-A757C8814EED}"/>
              </a:ext>
            </a:extLst>
          </p:cNvPr>
          <p:cNvSpPr/>
          <p:nvPr/>
        </p:nvSpPr>
        <p:spPr>
          <a:xfrm>
            <a:off x="7299325" y="2133600"/>
            <a:ext cx="414339" cy="350838"/>
          </a:xfrm>
          <a:prstGeom prst="rect">
            <a:avLst/>
          </a:prstGeom>
          <a:solidFill>
            <a:srgbClr val="D2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5C0028D-72F4-4DD1-BB14-A4932E9106FD}"/>
              </a:ext>
            </a:extLst>
          </p:cNvPr>
          <p:cNvSpPr/>
          <p:nvPr/>
        </p:nvSpPr>
        <p:spPr>
          <a:xfrm>
            <a:off x="1897893" y="1327150"/>
            <a:ext cx="946093" cy="2308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" altLang="en-US" sz="900" noProof="1">
                <a:solidFill>
                  <a:srgbClr val="2D8CA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Азовское море</a:t>
            </a:r>
            <a:endParaRPr lang="" altLang="en-US" sz="900" noProof="1">
              <a:solidFill>
                <a:srgbClr val="2D8CAF"/>
              </a:solidFill>
              <a:effectLst>
                <a:outerShdw blurRad="38100" dist="38100" dir="2700000">
                  <a:srgbClr val="000000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06662D1-2063-4A2A-B181-E73B5CBC816B}"/>
              </a:ext>
            </a:extLst>
          </p:cNvPr>
          <p:cNvSpPr/>
          <p:nvPr/>
        </p:nvSpPr>
        <p:spPr>
          <a:xfrm>
            <a:off x="7861303" y="1582740"/>
            <a:ext cx="509588" cy="319087"/>
          </a:xfrm>
          <a:prstGeom prst="rect">
            <a:avLst/>
          </a:prstGeom>
          <a:solidFill>
            <a:srgbClr val="D2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98D0B35-DEB0-4B04-8B0F-2AB48AFF6DA1}"/>
              </a:ext>
            </a:extLst>
          </p:cNvPr>
          <p:cNvSpPr/>
          <p:nvPr/>
        </p:nvSpPr>
        <p:spPr>
          <a:xfrm>
            <a:off x="1006475" y="3789363"/>
            <a:ext cx="901700" cy="573087"/>
          </a:xfrm>
          <a:prstGeom prst="rect">
            <a:avLst/>
          </a:prstGeom>
          <a:solidFill>
            <a:srgbClr val="D2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876" name="Замещающее содержимое 15">
            <a:extLst>
              <a:ext uri="{FF2B5EF4-FFF2-40B4-BE49-F238E27FC236}">
                <a16:creationId xmlns:a16="http://schemas.microsoft.com/office/drawing/2014/main" id="{FB6B0613-C3EE-4FE6-B517-80E145136E95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 rot="21300000">
            <a:off x="7245356" y="2101858"/>
            <a:ext cx="555625" cy="415925"/>
          </a:xfrm>
        </p:spPr>
        <p:txBody>
          <a:bodyPr/>
          <a:lstStyle/>
          <a:p>
            <a:pPr marL="0" lvl="1" indent="0" eaLnBrk="1" hangingPunct="1"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Элиста</a:t>
            </a:r>
          </a:p>
          <a:p>
            <a:pPr marL="0" lvl="1" indent="0" eaLnBrk="1" hangingPunct="1"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70 км</a:t>
            </a:r>
          </a:p>
        </p:txBody>
      </p:sp>
      <p:pic>
        <p:nvPicPr>
          <p:cNvPr id="12" name="Изображение 11">
            <a:extLst>
              <a:ext uri="{FF2B5EF4-FFF2-40B4-BE49-F238E27FC236}">
                <a16:creationId xmlns:a16="http://schemas.microsoft.com/office/drawing/2014/main" id="{9B0FFA00-7213-4131-8DA4-F9D6D2AD59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431" y="4043680"/>
            <a:ext cx="1270000" cy="555624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36878" name="Замещающее содержимое 15">
            <a:extLst>
              <a:ext uri="{FF2B5EF4-FFF2-40B4-BE49-F238E27FC236}">
                <a16:creationId xmlns:a16="http://schemas.microsoft.com/office/drawing/2014/main" id="{1D7F14B8-5E22-4F9C-9DE7-FAA78AB8865B}"/>
              </a:ext>
            </a:extLst>
          </p:cNvPr>
          <p:cNvSpPr>
            <a:spLocks noChangeArrowheads="1"/>
          </p:cNvSpPr>
          <p:nvPr/>
        </p:nvSpPr>
        <p:spPr bwMode="auto">
          <a:xfrm rot="-120000">
            <a:off x="7786693" y="1571627"/>
            <a:ext cx="7032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Волгоград</a:t>
            </a:r>
          </a:p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350 км</a:t>
            </a:r>
          </a:p>
        </p:txBody>
      </p:sp>
      <p:sp>
        <p:nvSpPr>
          <p:cNvPr id="36879" name="Замещающее содержимое 15">
            <a:extLst>
              <a:ext uri="{FF2B5EF4-FFF2-40B4-BE49-F238E27FC236}">
                <a16:creationId xmlns:a16="http://schemas.microsoft.com/office/drawing/2014/main" id="{FFF47DCE-C140-49F5-91BC-A3AEEB8A1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727" y="3937006"/>
            <a:ext cx="5572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Туапсе 310 км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5C29770-0D7A-4120-9491-6DB30627C5F9}"/>
              </a:ext>
            </a:extLst>
          </p:cNvPr>
          <p:cNvSpPr/>
          <p:nvPr/>
        </p:nvSpPr>
        <p:spPr>
          <a:xfrm>
            <a:off x="1411288" y="1612901"/>
            <a:ext cx="711200" cy="511175"/>
          </a:xfrm>
          <a:prstGeom prst="rect">
            <a:avLst/>
          </a:prstGeom>
          <a:solidFill>
            <a:srgbClr val="D2DFEE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881" name="Замещающее содержимое 15">
            <a:extLst>
              <a:ext uri="{FF2B5EF4-FFF2-40B4-BE49-F238E27FC236}">
                <a16:creationId xmlns:a16="http://schemas.microsoft.com/office/drawing/2014/main" id="{6ABC67B2-BB17-4B64-82EB-E78750985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0125" y="5772158"/>
            <a:ext cx="68421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Грозный </a:t>
            </a:r>
          </a:p>
          <a:p>
            <a:pPr marL="0" lvl="1" algn="r" eaLnBrk="1" hangingPunct="1"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270 км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FEDE9A89-F7D5-4A7E-9B4C-BE1889E1F327}"/>
              </a:ext>
            </a:extLst>
          </p:cNvPr>
          <p:cNvSpPr/>
          <p:nvPr/>
        </p:nvSpPr>
        <p:spPr>
          <a:xfrm>
            <a:off x="1346202" y="3505203"/>
            <a:ext cx="901700" cy="276225"/>
          </a:xfrm>
          <a:prstGeom prst="rect">
            <a:avLst/>
          </a:prstGeom>
          <a:solidFill>
            <a:srgbClr val="D2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13" name="Изображение 12">
            <a:extLst>
              <a:ext uri="{FF2B5EF4-FFF2-40B4-BE49-F238E27FC236}">
                <a16:creationId xmlns:a16="http://schemas.microsoft.com/office/drawing/2014/main" id="{D4B232E6-75F2-482D-AE25-253A7420C6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1299" y="1130310"/>
            <a:ext cx="925831" cy="647065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36884" name="Замещающее содержимое 15">
            <a:extLst>
              <a:ext uri="{FF2B5EF4-FFF2-40B4-BE49-F238E27FC236}">
                <a16:creationId xmlns:a16="http://schemas.microsoft.com/office/drawing/2014/main" id="{4DCC1EA6-E7C3-4DD8-8DB6-1D992FF02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05" y="3482975"/>
            <a:ext cx="768351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Краснодар 260 км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EAC367D-4887-46BD-A43E-13F9B711D34F}"/>
              </a:ext>
            </a:extLst>
          </p:cNvPr>
          <p:cNvSpPr/>
          <p:nvPr/>
        </p:nvSpPr>
        <p:spPr>
          <a:xfrm>
            <a:off x="2268541" y="3800475"/>
            <a:ext cx="509587" cy="361950"/>
          </a:xfrm>
          <a:prstGeom prst="rect">
            <a:avLst/>
          </a:prstGeom>
          <a:solidFill>
            <a:srgbClr val="D2DFEE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886" name="Замещающее содержимое 15">
            <a:extLst>
              <a:ext uri="{FF2B5EF4-FFF2-40B4-BE49-F238E27FC236}">
                <a16:creationId xmlns:a16="http://schemas.microsoft.com/office/drawing/2014/main" id="{E7987111-D9DA-4C52-A3C5-621DCF5A3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263" y="3829058"/>
            <a:ext cx="55721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Майкоп</a:t>
            </a:r>
          </a:p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160 км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629DA6CE-CBF5-4991-8075-C97002E193E9}"/>
              </a:ext>
            </a:extLst>
          </p:cNvPr>
          <p:cNvSpPr/>
          <p:nvPr/>
        </p:nvSpPr>
        <p:spPr>
          <a:xfrm>
            <a:off x="8243572" y="6039484"/>
            <a:ext cx="626109" cy="434976"/>
          </a:xfrm>
          <a:prstGeom prst="rect">
            <a:avLst/>
          </a:prstGeom>
          <a:solidFill>
            <a:srgbClr val="D2DFEE">
              <a:alpha val="77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ru-RU" altLang="en-US" noProof="1"/>
          </a:p>
        </p:txBody>
      </p:sp>
      <p:sp>
        <p:nvSpPr>
          <p:cNvPr id="36890" name="Замещающее содержимое 15">
            <a:extLst>
              <a:ext uri="{FF2B5EF4-FFF2-40B4-BE49-F238E27FC236}">
                <a16:creationId xmlns:a16="http://schemas.microsoft.com/office/drawing/2014/main" id="{99383AD2-7859-40A5-BA05-7454688D0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3244" y="6110288"/>
            <a:ext cx="820737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Махачкала</a:t>
            </a:r>
          </a:p>
          <a:p>
            <a:pPr marL="0" lvl="1" algn="r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420 км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D583397-95A7-4886-987E-F57DC8442809}"/>
              </a:ext>
            </a:extLst>
          </p:cNvPr>
          <p:cNvSpPr/>
          <p:nvPr/>
        </p:nvSpPr>
        <p:spPr>
          <a:xfrm>
            <a:off x="3001969" y="4702183"/>
            <a:ext cx="573087" cy="328613"/>
          </a:xfrm>
          <a:prstGeom prst="rect">
            <a:avLst/>
          </a:prstGeom>
          <a:solidFill>
            <a:srgbClr val="D2DFEE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892" name="Замещающее содержимое 15">
            <a:extLst>
              <a:ext uri="{FF2B5EF4-FFF2-40B4-BE49-F238E27FC236}">
                <a16:creationId xmlns:a16="http://schemas.microsoft.com/office/drawing/2014/main" id="{E21682A1-3244-4A5C-B41B-DB3A02329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0855" y="4700588"/>
            <a:ext cx="703263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Черкесск</a:t>
            </a:r>
          </a:p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>
                <a:latin typeface="Cambria" panose="02040503050406030204" pitchFamily="18" charset="0"/>
              </a:rPr>
              <a:t>40 км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2E410F3-354C-4DBC-9B87-49026F9DA04A}"/>
              </a:ext>
            </a:extLst>
          </p:cNvPr>
          <p:cNvSpPr/>
          <p:nvPr/>
        </p:nvSpPr>
        <p:spPr>
          <a:xfrm>
            <a:off x="1463675" y="2125663"/>
            <a:ext cx="901700" cy="254000"/>
          </a:xfrm>
          <a:prstGeom prst="rect">
            <a:avLst/>
          </a:prstGeom>
          <a:solidFill>
            <a:srgbClr val="D2DFEE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894" name="Замещающее содержимое 15">
            <a:extLst>
              <a:ext uri="{FF2B5EF4-FFF2-40B4-BE49-F238E27FC236}">
                <a16:creationId xmlns:a16="http://schemas.microsoft.com/office/drawing/2014/main" id="{198D3D5E-26A0-4510-ABC2-C3B8D8C30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2751" y="2112971"/>
            <a:ext cx="9271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 dirty="0" err="1">
                <a:latin typeface="Cambria" panose="02040503050406030204" pitchFamily="18" charset="0"/>
              </a:rPr>
              <a:t>Ростов</a:t>
            </a:r>
            <a:r>
              <a:rPr lang="ru-RU" altLang="en-US" sz="800">
                <a:latin typeface="Cambria" panose="02040503050406030204" pitchFamily="18" charset="0"/>
              </a:rPr>
              <a:t>-на-Дону</a:t>
            </a:r>
          </a:p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800">
                <a:latin typeface="Cambria" panose="02040503050406030204" pitchFamily="18" charset="0"/>
              </a:rPr>
              <a:t>350 км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6A430B76-A24A-4A2F-89AD-93F234C0278F}"/>
              </a:ext>
            </a:extLst>
          </p:cNvPr>
          <p:cNvSpPr/>
          <p:nvPr/>
        </p:nvSpPr>
        <p:spPr>
          <a:xfrm>
            <a:off x="9137654" y="2676533"/>
            <a:ext cx="477839" cy="371475"/>
          </a:xfrm>
          <a:prstGeom prst="rect">
            <a:avLst/>
          </a:prstGeom>
          <a:solidFill>
            <a:srgbClr val="D2DFEE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896" name="Замещающее содержимое 15">
            <a:extLst>
              <a:ext uri="{FF2B5EF4-FFF2-40B4-BE49-F238E27FC236}">
                <a16:creationId xmlns:a16="http://schemas.microsoft.com/office/drawing/2014/main" id="{484BFBB6-281B-472D-8563-D8C5A67D4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4930" y="2686058"/>
            <a:ext cx="7842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ru-RU" altLang="en-US" sz="800">
                <a:latin typeface="Cambria" panose="02040503050406030204" pitchFamily="18" charset="0"/>
              </a:rPr>
              <a:t>Астрахань</a:t>
            </a:r>
          </a:p>
          <a:p>
            <a:pPr marL="0" lvl="1" algn="r" eaLnBrk="1" hangingPunct="1"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ru-RU" altLang="en-US" sz="800">
                <a:latin typeface="Cambria" panose="02040503050406030204" pitchFamily="18" charset="0"/>
              </a:rPr>
              <a:t>270 км</a:t>
            </a:r>
          </a:p>
        </p:txBody>
      </p:sp>
      <p:sp>
        <p:nvSpPr>
          <p:cNvPr id="36897" name="Замещающее содержимое 15">
            <a:extLst>
              <a:ext uri="{FF2B5EF4-FFF2-40B4-BE49-F238E27FC236}">
                <a16:creationId xmlns:a16="http://schemas.microsoft.com/office/drawing/2014/main" id="{993F4296-E2C1-4282-8546-C7536BBD5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05" y="1770063"/>
            <a:ext cx="5556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ru-RU" altLang="en-US" sz="800">
                <a:latin typeface="Cambria" panose="02040503050406030204" pitchFamily="18" charset="0"/>
              </a:rPr>
              <a:t>Азов</a:t>
            </a:r>
          </a:p>
          <a:p>
            <a:pPr marL="0" lvl="1" algn="r" eaLnBrk="1" hangingPunct="1"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ru-RU" altLang="en-US" sz="800">
                <a:latin typeface="Cambria" panose="02040503050406030204" pitchFamily="18" charset="0"/>
              </a:rPr>
              <a:t>220 км</a:t>
            </a:r>
          </a:p>
        </p:txBody>
      </p:sp>
      <p:pic>
        <p:nvPicPr>
          <p:cNvPr id="36898" name="Изображение 38" descr="123971336__JungleRumble_Ell23">
            <a:extLst>
              <a:ext uri="{FF2B5EF4-FFF2-40B4-BE49-F238E27FC236}">
                <a16:creationId xmlns:a16="http://schemas.microsoft.com/office/drawing/2014/main" id="{DB1F15B3-1034-4445-92B9-6811B8258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677" y="863604"/>
            <a:ext cx="1658939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9" name="Изображение 39" descr="5757e55d9abad1552f57f5c2">
            <a:extLst>
              <a:ext uri="{FF2B5EF4-FFF2-40B4-BE49-F238E27FC236}">
                <a16:creationId xmlns:a16="http://schemas.microsoft.com/office/drawing/2014/main" id="{02B1D54E-4090-429B-9A02-1B6791149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40" y="1698626"/>
            <a:ext cx="161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0" name="Изображение 40" descr="5757e55d9abad1552f57f5c2">
            <a:extLst>
              <a:ext uri="{FF2B5EF4-FFF2-40B4-BE49-F238E27FC236}">
                <a16:creationId xmlns:a16="http://schemas.microsoft.com/office/drawing/2014/main" id="{FF23A302-49A2-4A70-98F5-D85939828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4002093"/>
            <a:ext cx="160339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1" name="Изображение 41" descr="5757e55d9abad1552f57f5c2">
            <a:extLst>
              <a:ext uri="{FF2B5EF4-FFF2-40B4-BE49-F238E27FC236}">
                <a16:creationId xmlns:a16="http://schemas.microsoft.com/office/drawing/2014/main" id="{FFF08C05-0A48-4933-BBBE-4309AD00E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440" y="2684471"/>
            <a:ext cx="161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2" name="Изображение 42" descr="5757e55d9abad1552f57f5c2">
            <a:extLst>
              <a:ext uri="{FF2B5EF4-FFF2-40B4-BE49-F238E27FC236}">
                <a16:creationId xmlns:a16="http://schemas.microsoft.com/office/drawing/2014/main" id="{BA49574B-1ADB-4BDB-BB26-3B8CA0082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325" y="6154746"/>
            <a:ext cx="160339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Овал 43">
            <a:extLst>
              <a:ext uri="{FF2B5EF4-FFF2-40B4-BE49-F238E27FC236}">
                <a16:creationId xmlns:a16="http://schemas.microsoft.com/office/drawing/2014/main" id="{583F41CD-18D6-47E0-BD9A-C6EAEC438B32}"/>
              </a:ext>
            </a:extLst>
          </p:cNvPr>
          <p:cNvSpPr/>
          <p:nvPr/>
        </p:nvSpPr>
        <p:spPr>
          <a:xfrm>
            <a:off x="7129463" y="2039938"/>
            <a:ext cx="138112" cy="138112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F7E048BF-5B72-4D6A-A49D-CE261506C319}"/>
              </a:ext>
            </a:extLst>
          </p:cNvPr>
          <p:cNvSpPr/>
          <p:nvPr/>
        </p:nvSpPr>
        <p:spPr>
          <a:xfrm>
            <a:off x="7680327" y="1604963"/>
            <a:ext cx="139700" cy="138112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9F74325F-0929-4BDA-A808-F543F9B0B4A6}"/>
              </a:ext>
            </a:extLst>
          </p:cNvPr>
          <p:cNvSpPr/>
          <p:nvPr/>
        </p:nvSpPr>
        <p:spPr>
          <a:xfrm>
            <a:off x="9632950" y="2889258"/>
            <a:ext cx="139700" cy="138113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0BC0F1EA-50F5-42A1-9ED2-B286707340DA}"/>
              </a:ext>
            </a:extLst>
          </p:cNvPr>
          <p:cNvSpPr/>
          <p:nvPr/>
        </p:nvSpPr>
        <p:spPr>
          <a:xfrm>
            <a:off x="8826502" y="6019808"/>
            <a:ext cx="139700" cy="136525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F8C93576-DA5C-414D-B56F-8A94249526B8}"/>
              </a:ext>
            </a:extLst>
          </p:cNvPr>
          <p:cNvSpPr/>
          <p:nvPr/>
        </p:nvSpPr>
        <p:spPr>
          <a:xfrm>
            <a:off x="7967663" y="5807083"/>
            <a:ext cx="138112" cy="136525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D9346A54-4FA2-4187-AE55-E3F964122001}"/>
              </a:ext>
            </a:extLst>
          </p:cNvPr>
          <p:cNvSpPr/>
          <p:nvPr/>
        </p:nvSpPr>
        <p:spPr>
          <a:xfrm>
            <a:off x="3543305" y="4724408"/>
            <a:ext cx="138113" cy="138113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5F3C325C-1449-4A32-A5D3-A24BDDF52FB8}"/>
              </a:ext>
            </a:extLst>
          </p:cNvPr>
          <p:cNvSpPr/>
          <p:nvPr/>
        </p:nvSpPr>
        <p:spPr>
          <a:xfrm>
            <a:off x="7077081" y="5392738"/>
            <a:ext cx="138113" cy="138112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51" name="Овал 50">
            <a:extLst>
              <a:ext uri="{FF2B5EF4-FFF2-40B4-BE49-F238E27FC236}">
                <a16:creationId xmlns:a16="http://schemas.microsoft.com/office/drawing/2014/main" id="{38FD0AF4-8C04-4041-9E9F-30DD0881B114}"/>
              </a:ext>
            </a:extLst>
          </p:cNvPr>
          <p:cNvSpPr/>
          <p:nvPr/>
        </p:nvSpPr>
        <p:spPr>
          <a:xfrm>
            <a:off x="6110288" y="5276858"/>
            <a:ext cx="138112" cy="136525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CF0CB3A-CC0E-4BA8-9465-89230BA86AFD}"/>
              </a:ext>
            </a:extLst>
          </p:cNvPr>
          <p:cNvSpPr/>
          <p:nvPr/>
        </p:nvSpPr>
        <p:spPr>
          <a:xfrm>
            <a:off x="1812927" y="2409833"/>
            <a:ext cx="139700" cy="138113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BEF0E960-0C2C-403B-92CF-DE02470107E4}"/>
              </a:ext>
            </a:extLst>
          </p:cNvPr>
          <p:cNvSpPr/>
          <p:nvPr/>
        </p:nvSpPr>
        <p:spPr>
          <a:xfrm>
            <a:off x="1728788" y="3365506"/>
            <a:ext cx="138112" cy="138113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B330839C-1B00-4876-93EF-C9E950342E14}"/>
              </a:ext>
            </a:extLst>
          </p:cNvPr>
          <p:cNvSpPr/>
          <p:nvPr/>
        </p:nvSpPr>
        <p:spPr>
          <a:xfrm>
            <a:off x="2132013" y="3822704"/>
            <a:ext cx="138112" cy="138113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EC8C014D-C9C1-4B92-9B3B-316EC367BFA3}"/>
              </a:ext>
            </a:extLst>
          </p:cNvPr>
          <p:cNvSpPr/>
          <p:nvPr/>
        </p:nvSpPr>
        <p:spPr>
          <a:xfrm>
            <a:off x="1919288" y="4237038"/>
            <a:ext cx="138112" cy="138112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915" name="Замещающее содержимое 15">
            <a:extLst>
              <a:ext uri="{FF2B5EF4-FFF2-40B4-BE49-F238E27FC236}">
                <a16:creationId xmlns:a16="http://schemas.microsoft.com/office/drawing/2014/main" id="{2BCBE253-4A15-4FD6-B178-6ADD5FFB25BC}"/>
              </a:ext>
            </a:extLst>
          </p:cNvPr>
          <p:cNvSpPr>
            <a:spLocks noChangeArrowheads="1"/>
          </p:cNvSpPr>
          <p:nvPr/>
        </p:nvSpPr>
        <p:spPr bwMode="auto">
          <a:xfrm rot="-600000">
            <a:off x="6318253" y="1865316"/>
            <a:ext cx="1031875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eaLnBrk="1" hangingPunct="1">
              <a:lnSpc>
                <a:spcPct val="90000"/>
              </a:lnSpc>
              <a:spcBef>
                <a:spcPts val="500"/>
              </a:spcBef>
              <a:buFontTx/>
              <a:buNone/>
            </a:pPr>
            <a:r>
              <a:rPr lang="ru-RU" altLang="en-US" sz="2400" b="1" baseline="4000">
                <a:latin typeface="Cambria" panose="02040503050406030204" pitchFamily="18" charset="0"/>
              </a:rPr>
              <a:t>Дивное</a:t>
            </a:r>
          </a:p>
        </p:txBody>
      </p:sp>
      <p:sp>
        <p:nvSpPr>
          <p:cNvPr id="58" name="Заголовок 57">
            <a:extLst>
              <a:ext uri="{FF2B5EF4-FFF2-40B4-BE49-F238E27FC236}">
                <a16:creationId xmlns:a16="http://schemas.microsoft.com/office/drawing/2014/main" id="{91A84C22-7E8E-491F-A59E-44F414327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50" y="-6350"/>
            <a:ext cx="12233275" cy="933450"/>
          </a:xfrm>
          <a:blipFill rotWithShape="1">
            <a:blip r:embed="rId10">
              <a:alphaModFix amt="90000"/>
            </a:blip>
            <a:stretch>
              <a:fillRect/>
            </a:stretch>
          </a:blip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1800" b="1" noProof="1">
                <a:ln w="0"/>
                <a:cs typeface="+mn-cs"/>
                <a:sym typeface="+mn-ea"/>
              </a:rPr>
              <a:t>Административно-территориальное</a:t>
            </a:r>
            <a:r>
              <a:rPr lang="ru-RU" sz="1800" b="1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cs"/>
                <a:sym typeface="+mn-ea"/>
              </a:rPr>
              <a:t> деление Ставропольского края</a:t>
            </a:r>
            <a:endParaRPr lang="ru-RU" altLang="en-US" noProof="1"/>
          </a:p>
        </p:txBody>
      </p:sp>
      <p:pic>
        <p:nvPicPr>
          <p:cNvPr id="36917" name="Изображение 64" descr="vector-compass-in-gray">
            <a:extLst>
              <a:ext uri="{FF2B5EF4-FFF2-40B4-BE49-F238E27FC236}">
                <a16:creationId xmlns:a16="http://schemas.microsoft.com/office/drawing/2014/main" id="{CCA36A80-05E1-47D2-8671-AC737B69D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540000">
            <a:off x="-881856" y="4247364"/>
            <a:ext cx="3740150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8" name="Рисунок 1">
            <a:extLst>
              <a:ext uri="{FF2B5EF4-FFF2-40B4-BE49-F238E27FC236}">
                <a16:creationId xmlns:a16="http://schemas.microsoft.com/office/drawing/2014/main" id="{26EAFDD6-E7B6-4B37-B197-970333CC3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2863" y="104775"/>
            <a:ext cx="1814512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9636F000-C6FC-4033-B7F9-4AC8FAFA5C13}"/>
              </a:ext>
            </a:extLst>
          </p:cNvPr>
          <p:cNvSpPr/>
          <p:nvPr/>
        </p:nvSpPr>
        <p:spPr>
          <a:xfrm>
            <a:off x="1555473" y="4532314"/>
            <a:ext cx="845103" cy="2308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" altLang="en-US" sz="900" noProof="1">
                <a:solidFill>
                  <a:srgbClr val="2D8CA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Черное море</a:t>
            </a:r>
            <a:endParaRPr lang="" altLang="en-US" sz="900" noProof="1">
              <a:solidFill>
                <a:srgbClr val="2D8CAF"/>
              </a:solidFill>
              <a:effectLst>
                <a:outerShdw blurRad="38100" dist="38100" dir="2700000">
                  <a:srgbClr val="000000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F01D9D91-5D3C-4F68-87F5-7C5DBF51E5FC}"/>
              </a:ext>
            </a:extLst>
          </p:cNvPr>
          <p:cNvSpPr/>
          <p:nvPr/>
        </p:nvSpPr>
        <p:spPr>
          <a:xfrm>
            <a:off x="9799592" y="3106739"/>
            <a:ext cx="798617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" altLang="en-US" sz="900" noProof="1">
                <a:solidFill>
                  <a:srgbClr val="2D8CA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Каспийское</a:t>
            </a:r>
            <a:endParaRPr lang="" altLang="en-US" sz="900" noProof="1">
              <a:solidFill>
                <a:srgbClr val="2D8CAF"/>
              </a:solidFill>
              <a:effectLst>
                <a:outerShdw blurRad="38100" dist="38100" dir="2700000">
                  <a:srgbClr val="000000"/>
                </a:outerShdw>
              </a:effectLst>
              <a:latin typeface="Cambria" panose="02040503050406030204" pitchFamily="18" charset="0"/>
            </a:endParaRPr>
          </a:p>
          <a:p>
            <a:pPr algn="ctr" eaLnBrk="1" hangingPunct="1">
              <a:defRPr/>
            </a:pPr>
            <a:r>
              <a:rPr lang="" altLang="en-US" sz="900" noProof="1">
                <a:solidFill>
                  <a:srgbClr val="2D8CA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 море</a:t>
            </a:r>
            <a:endParaRPr lang="" altLang="en-US" sz="900" noProof="1">
              <a:solidFill>
                <a:srgbClr val="2D8CAF"/>
              </a:solidFill>
              <a:effectLst>
                <a:outerShdw blurRad="38100" dist="38100" dir="2700000">
                  <a:srgbClr val="000000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D8FA7DC8-1DE7-4E60-AB49-BBD160384F7A}"/>
              </a:ext>
            </a:extLst>
          </p:cNvPr>
          <p:cNvSpPr/>
          <p:nvPr/>
        </p:nvSpPr>
        <p:spPr>
          <a:xfrm>
            <a:off x="8907467" y="6227763"/>
            <a:ext cx="1058863" cy="366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" altLang="en-US" sz="900" noProof="1">
                <a:solidFill>
                  <a:srgbClr val="2D8CA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mbria" panose="02040503050406030204" pitchFamily="18" charset="0"/>
                <a:cs typeface="Arial" panose="020B0604020202020204" pitchFamily="34" charset="0"/>
              </a:rPr>
              <a:t>Каспийское море</a:t>
            </a:r>
            <a:endParaRPr lang="" altLang="en-US" sz="900" noProof="1">
              <a:solidFill>
                <a:srgbClr val="2D8CAF"/>
              </a:solidFill>
              <a:effectLst>
                <a:outerShdw blurRad="38100" dist="38100" dir="2700000">
                  <a:srgbClr val="000000"/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6922" name="Изображение 62" descr="14400525">
            <a:extLst>
              <a:ext uri="{FF2B5EF4-FFF2-40B4-BE49-F238E27FC236}">
                <a16:creationId xmlns:a16="http://schemas.microsoft.com/office/drawing/2014/main" id="{FBD31BAF-D89C-4B0F-8F9A-8A07CB823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077" y="4856171"/>
            <a:ext cx="1565275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Скругленный прямоугольник 63">
            <a:extLst>
              <a:ext uri="{FF2B5EF4-FFF2-40B4-BE49-F238E27FC236}">
                <a16:creationId xmlns:a16="http://schemas.microsoft.com/office/drawing/2014/main" id="{FC10A091-63C9-4DAE-A42B-D8362CFAFFAD}"/>
              </a:ext>
            </a:extLst>
          </p:cNvPr>
          <p:cNvSpPr/>
          <p:nvPr/>
        </p:nvSpPr>
        <p:spPr>
          <a:xfrm>
            <a:off x="5622927" y="5287971"/>
            <a:ext cx="509588" cy="3190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924" name="Замещающее содержимое 15">
            <a:extLst>
              <a:ext uri="{FF2B5EF4-FFF2-40B4-BE49-F238E27FC236}">
                <a16:creationId xmlns:a16="http://schemas.microsoft.com/office/drawing/2014/main" id="{4E4D7253-C085-4AF2-9CA1-F775EF04B119}"/>
              </a:ext>
            </a:extLst>
          </p:cNvPr>
          <p:cNvSpPr>
            <a:spLocks noChangeArrowheads="1"/>
          </p:cNvSpPr>
          <p:nvPr/>
        </p:nvSpPr>
        <p:spPr bwMode="auto">
          <a:xfrm rot="-120000">
            <a:off x="5484818" y="5251458"/>
            <a:ext cx="6826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70000"/>
              </a:lnSpc>
              <a:spcBef>
                <a:spcPts val="500"/>
              </a:spcBef>
              <a:buFontTx/>
              <a:buNone/>
            </a:pPr>
            <a:r>
              <a:rPr lang="ru-RU" altLang="en-US" sz="900">
                <a:latin typeface="Cambria" panose="02040503050406030204" pitchFamily="18" charset="0"/>
              </a:rPr>
              <a:t>Нальчик</a:t>
            </a:r>
          </a:p>
          <a:p>
            <a:pPr marL="0" lvl="1" algn="r" eaLnBrk="1" hangingPunct="1">
              <a:lnSpc>
                <a:spcPct val="70000"/>
              </a:lnSpc>
              <a:spcBef>
                <a:spcPts val="500"/>
              </a:spcBef>
              <a:buFontTx/>
              <a:buNone/>
            </a:pPr>
            <a:r>
              <a:rPr lang="ru-RU" altLang="en-US" sz="900">
                <a:latin typeface="Cambria" panose="02040503050406030204" pitchFamily="18" charset="0"/>
              </a:rPr>
              <a:t>70 км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7A6E8FF6-370A-4165-9A94-6A8B852AAA9B}"/>
              </a:ext>
            </a:extLst>
          </p:cNvPr>
          <p:cNvSpPr>
            <a:spLocks noGrp="1"/>
          </p:cNvSpPr>
          <p:nvPr/>
        </p:nvSpPr>
        <p:spPr>
          <a:xfrm>
            <a:off x="1593" y="-4762"/>
            <a:ext cx="12199937" cy="933451"/>
          </a:xfrm>
          <a:prstGeom prst="rect">
            <a:avLst/>
          </a:prstGeom>
          <a:blipFill rotWithShape="1">
            <a:blip r:embed="rId3">
              <a:alphaModFix amt="82000"/>
            </a:blip>
            <a:stretch>
              <a:fillRect/>
            </a:stretch>
          </a:blipFill>
        </p:spPr>
        <p:txBody>
          <a:bodyPr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altLang="en-US" b="1" noProof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SimSun" panose="02010600030101010101" pitchFamily="2" charset="-122"/>
              </a:rPr>
              <a:t>Основные характеристики бюджета Апанасенковского муниципального округа Ставропольского края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en-US" b="1" noProof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SimSun" panose="02010600030101010101" pitchFamily="2" charset="-122"/>
              </a:rPr>
              <a:t> на 2022 год и плановый период 2023 и 2024 годов</a:t>
            </a:r>
            <a:endParaRPr lang="ru-RU" altLang="en-US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Arial" panose="020B0604020202020204" pitchFamily="34" charset="0"/>
              <a:sym typeface="SimSun" panose="02010600030101010101" pitchFamily="2" charset="-122"/>
            </a:endParaRPr>
          </a:p>
        </p:txBody>
      </p:sp>
      <p:graphicFrame>
        <p:nvGraphicFramePr>
          <p:cNvPr id="35843" name="Таблица 35842">
            <a:extLst>
              <a:ext uri="{FF2B5EF4-FFF2-40B4-BE49-F238E27FC236}">
                <a16:creationId xmlns:a16="http://schemas.microsoft.com/office/drawing/2014/main" id="{9A262FFC-75CE-43EC-8537-796751671F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4155110"/>
              </p:ext>
            </p:extLst>
          </p:nvPr>
        </p:nvGraphicFramePr>
        <p:xfrm>
          <a:off x="669925" y="1470029"/>
          <a:ext cx="10961688" cy="3556001"/>
        </p:xfrm>
        <a:graphic>
          <a:graphicData uri="http://schemas.openxmlformats.org/drawingml/2006/table">
            <a:tbl>
              <a:tblPr/>
              <a:tblGrid>
                <a:gridCol w="2425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0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8137"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Cambria" panose="020405030504060302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  <a:endParaRPr lang="ru-RU" altLang="x-none" sz="1400" b="1" dirty="0">
                        <a:solidFill>
                          <a:srgbClr val="0D0D0D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Cambria" panose="020405030504060302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  <a:endParaRPr lang="ru-RU" altLang="x-none" sz="1400" b="1" dirty="0">
                        <a:solidFill>
                          <a:srgbClr val="0D0D0D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54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(+/-)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(+/-)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91437" marR="91437" marT="45726" marB="4572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160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34925" lvl="0" indent="0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entury Gothic" panose="020B0502020202020204" pitchFamily="34" charset="0"/>
                        </a:rPr>
                        <a:t>Доходы,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1 209 320,34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1 174 594,82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-28 725,52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97,13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1 199 159,19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24 564,38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102,09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2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34925" lvl="0" indent="0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в том числе: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t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72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34925" lvl="0" indent="0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Налоговые и неналоговые доходы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283 867,03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289 301,09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3 434,06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101,20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299 639,42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10 338,33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103,57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72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34925" lvl="0" indent="0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Безвоздмезные поступления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923 453,31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885 293,73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-38 159,58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95,87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899 519,77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14 226,05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101,62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372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34925" lvl="0" indent="0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entury Gothic" panose="020B0502020202020204" pitchFamily="34" charset="0"/>
                        </a:rPr>
                        <a:t>Расходы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1 209 320,34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1 174 594,82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-28 725,52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97,13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1 199 159,19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24 564,38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fontAlgn="ctr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102,09</a:t>
                      </a:r>
                    </a:p>
                  </a:txBody>
                  <a:tcPr marL="9525" marR="9525" marT="952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C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F37F20-9503-481B-8FB0-6D9FC59A81FE}"/>
              </a:ext>
            </a:extLst>
          </p:cNvPr>
          <p:cNvSpPr/>
          <p:nvPr/>
        </p:nvSpPr>
        <p:spPr>
          <a:xfrm>
            <a:off x="10226675" y="1082675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5986756"/>
              </p:ext>
            </p:extLst>
          </p:nvPr>
        </p:nvGraphicFramePr>
        <p:xfrm>
          <a:off x="1310641" y="1169988"/>
          <a:ext cx="9319266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38" name="Скругленная прямоугольная выноска 7170"/>
          <p:cNvSpPr>
            <a:spLocks noChangeArrowheads="1"/>
          </p:cNvSpPr>
          <p:nvPr/>
        </p:nvSpPr>
        <p:spPr bwMode="auto">
          <a:xfrm>
            <a:off x="3297117" y="1169988"/>
            <a:ext cx="1838819" cy="836612"/>
          </a:xfrm>
          <a:prstGeom prst="downArrowCallout">
            <a:avLst>
              <a:gd name="adj1" fmla="val 25047"/>
              <a:gd name="adj2" fmla="val 25039"/>
              <a:gd name="adj3" fmla="val 25000"/>
              <a:gd name="adj4" fmla="val 64977"/>
            </a:avLst>
          </a:prstGeom>
          <a:gradFill rotWithShape="0">
            <a:gsLst>
              <a:gs pos="0">
                <a:srgbClr val="FFCC99">
                  <a:alpha val="20000"/>
                </a:srgbClr>
              </a:gs>
              <a:gs pos="50000">
                <a:srgbClr val="FFFF99">
                  <a:alpha val="25999"/>
                </a:srgbClr>
              </a:gs>
              <a:gs pos="100000">
                <a:srgbClr val="FFCC99">
                  <a:alpha val="31999"/>
                </a:srgbClr>
              </a:gs>
            </a:gsLst>
            <a:lin ang="10800000" scaled="1"/>
          </a:gradFill>
          <a:ln w="9525" cap="sq" cmpd="dbl">
            <a:solidFill>
              <a:srgbClr val="000000"/>
            </a:solidFill>
            <a:prstDash val="sysDot"/>
            <a:miter lim="800000"/>
          </a:ln>
        </p:spPr>
        <p:txBody>
          <a:bodyPr lIns="90000" tIns="46800" rIns="90000" bIns="46800"/>
          <a:lstStyle/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1 495 199,81</a:t>
            </a:r>
          </a:p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тыс. рублей</a:t>
            </a:r>
          </a:p>
        </p:txBody>
      </p:sp>
      <p:sp>
        <p:nvSpPr>
          <p:cNvPr id="39939" name="Скругленная прямоугольная выноска 7171"/>
          <p:cNvSpPr>
            <a:spLocks noChangeArrowheads="1"/>
          </p:cNvSpPr>
          <p:nvPr/>
        </p:nvSpPr>
        <p:spPr bwMode="auto">
          <a:xfrm>
            <a:off x="4776791" y="1346200"/>
            <a:ext cx="1663700" cy="903288"/>
          </a:xfrm>
          <a:prstGeom prst="downArrowCallout">
            <a:avLst>
              <a:gd name="adj1" fmla="val 24997"/>
              <a:gd name="adj2" fmla="val 24989"/>
              <a:gd name="adj3" fmla="val 25000"/>
              <a:gd name="adj4" fmla="val 64977"/>
            </a:avLst>
          </a:prstGeom>
          <a:gradFill rotWithShape="0">
            <a:gsLst>
              <a:gs pos="0">
                <a:srgbClr val="FFCC99">
                  <a:alpha val="20000"/>
                </a:srgbClr>
              </a:gs>
              <a:gs pos="50000">
                <a:srgbClr val="FFFF99">
                  <a:alpha val="25999"/>
                </a:srgbClr>
              </a:gs>
              <a:gs pos="100000">
                <a:srgbClr val="FFCC99">
                  <a:alpha val="31999"/>
                </a:srgbClr>
              </a:gs>
            </a:gsLst>
            <a:lin ang="10800000" scaled="1"/>
          </a:gradFill>
          <a:ln w="9525" cap="sq" cmpd="dbl">
            <a:solidFill>
              <a:srgbClr val="000000"/>
            </a:solidFill>
            <a:prstDash val="sysDot"/>
            <a:miter lim="800000"/>
          </a:ln>
        </p:spPr>
        <p:txBody>
          <a:bodyPr lIns="90000" tIns="46800" rIns="90000" bIns="46800"/>
          <a:lstStyle/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1 209 320,34</a:t>
            </a:r>
          </a:p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тыс. рублей</a:t>
            </a:r>
          </a:p>
        </p:txBody>
      </p:sp>
      <p:sp>
        <p:nvSpPr>
          <p:cNvPr id="39940" name="Скругленная прямоугольная выноска 7172"/>
          <p:cNvSpPr>
            <a:spLocks noChangeArrowheads="1"/>
          </p:cNvSpPr>
          <p:nvPr/>
        </p:nvSpPr>
        <p:spPr bwMode="auto">
          <a:xfrm>
            <a:off x="6440489" y="1412860"/>
            <a:ext cx="1671651" cy="900128"/>
          </a:xfrm>
          <a:prstGeom prst="downArrowCallout">
            <a:avLst>
              <a:gd name="adj1" fmla="val 25012"/>
              <a:gd name="adj2" fmla="val 25012"/>
              <a:gd name="adj3" fmla="val 25000"/>
              <a:gd name="adj4" fmla="val 64977"/>
            </a:avLst>
          </a:prstGeom>
          <a:gradFill rotWithShape="0">
            <a:gsLst>
              <a:gs pos="0">
                <a:srgbClr val="FFCC99">
                  <a:alpha val="20000"/>
                </a:srgbClr>
              </a:gs>
              <a:gs pos="50000">
                <a:srgbClr val="FFFF99">
                  <a:alpha val="25999"/>
                </a:srgbClr>
              </a:gs>
              <a:gs pos="100000">
                <a:srgbClr val="FFCC99">
                  <a:alpha val="31999"/>
                </a:srgbClr>
              </a:gs>
            </a:gsLst>
            <a:lin ang="10800000" scaled="1"/>
          </a:gradFill>
          <a:ln w="9525" cap="sq" cmpd="dbl">
            <a:solidFill>
              <a:srgbClr val="000000"/>
            </a:solidFill>
            <a:prstDash val="sysDot"/>
            <a:miter lim="800000"/>
          </a:ln>
        </p:spPr>
        <p:txBody>
          <a:bodyPr lIns="90000" tIns="46800" rIns="90000" bIns="46800"/>
          <a:lstStyle/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1 174 594,82</a:t>
            </a:r>
          </a:p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 тыс. рублей</a:t>
            </a:r>
          </a:p>
        </p:txBody>
      </p:sp>
      <p:sp>
        <p:nvSpPr>
          <p:cNvPr id="39941" name="Скругленная прямоугольная выноска 1"/>
          <p:cNvSpPr>
            <a:spLocks noChangeArrowheads="1"/>
          </p:cNvSpPr>
          <p:nvPr/>
        </p:nvSpPr>
        <p:spPr bwMode="auto">
          <a:xfrm>
            <a:off x="8180391" y="1412860"/>
            <a:ext cx="1664228" cy="1019190"/>
          </a:xfrm>
          <a:prstGeom prst="downArrowCallout">
            <a:avLst>
              <a:gd name="adj1" fmla="val 25028"/>
              <a:gd name="adj2" fmla="val 25020"/>
              <a:gd name="adj3" fmla="val 25000"/>
              <a:gd name="adj4" fmla="val 64977"/>
            </a:avLst>
          </a:prstGeom>
          <a:gradFill rotWithShape="0">
            <a:gsLst>
              <a:gs pos="0">
                <a:srgbClr val="FFCC99">
                  <a:alpha val="20000"/>
                </a:srgbClr>
              </a:gs>
              <a:gs pos="50000">
                <a:srgbClr val="FFFF99">
                  <a:alpha val="25999"/>
                </a:srgbClr>
              </a:gs>
              <a:gs pos="100000">
                <a:srgbClr val="FFCC99">
                  <a:alpha val="31999"/>
                </a:srgbClr>
              </a:gs>
            </a:gsLst>
            <a:lin ang="10800000" scaled="1"/>
          </a:gradFill>
          <a:ln w="9525" cap="sq" cmpd="dbl">
            <a:solidFill>
              <a:srgbClr val="000000"/>
            </a:solidFill>
            <a:prstDash val="sysDot"/>
            <a:miter lim="800000"/>
          </a:ln>
        </p:spPr>
        <p:txBody>
          <a:bodyPr lIns="90000" tIns="46800" rIns="90000" bIns="46800"/>
          <a:lstStyle/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1 199 159,19</a:t>
            </a:r>
          </a:p>
          <a:p>
            <a:pPr algn="ctr" defTabSz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zh-CN" sz="1400" b="1" dirty="0">
                <a:solidFill>
                  <a:srgbClr val="0D0D0D"/>
                </a:solidFill>
                <a:latin typeface="Cambria" pitchFamily="18" charset="0"/>
              </a:rPr>
              <a:t> тыс. рублей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128251" y="1089034"/>
            <a:ext cx="1384300" cy="176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100" i="1">
                <a:solidFill>
                  <a:srgbClr val="FFFFFF"/>
                </a:solidFill>
              </a:rPr>
              <a:t>тыс. рублей</a:t>
            </a:r>
          </a:p>
        </p:txBody>
      </p:sp>
      <p:sp>
        <p:nvSpPr>
          <p:cNvPr id="3" name="Заголовок 8"/>
          <p:cNvSpPr>
            <a:spLocks noGrp="1"/>
          </p:cNvSpPr>
          <p:nvPr/>
        </p:nvSpPr>
        <p:spPr>
          <a:xfrm>
            <a:off x="-10584" y="-3175"/>
            <a:ext cx="12202584" cy="933450"/>
          </a:xfrm>
          <a:prstGeom prst="rect">
            <a:avLst/>
          </a:prstGeom>
          <a:blipFill rotWithShape="1">
            <a:blip r:embed="rId4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endParaRPr lang="ru-RU" sz="1800" b="1" dirty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mbria" pitchFamily="18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Структура и объем </a:t>
            </a:r>
            <a:r>
              <a:rPr lang="ru-RU" altLang="x-none" sz="1800" b="1" noProof="1">
                <a:solidFill>
                  <a:srgbClr val="0D0D0D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доходной части бюджета Апанасенковского муниципального округа на 2021 и 2022-2024 годы</a:t>
            </a:r>
            <a:endParaRPr lang="ru-RU" altLang="en-US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414687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/>
        </p:nvSpPr>
        <p:spPr>
          <a:xfrm>
            <a:off x="-10582" y="117475"/>
            <a:ext cx="12156017" cy="647700"/>
          </a:xfrm>
          <a:prstGeom prst="rect">
            <a:avLst/>
          </a:prstGeom>
          <a:noFill/>
        </p:spPr>
        <p:txBody>
          <a:bodyPr anchor="ctr"/>
          <a:lstStyle/>
          <a:p>
            <a:pPr algn="r" defTabSz="9144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defRPr/>
            </a:pP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  <a:ea typeface="Microsoft YaHei" pitchFamily="34" charset="-122"/>
                <a:sym typeface="等线" charset="0"/>
              </a:rPr>
              <a:t> </a:t>
            </a:r>
            <a:r>
              <a:rPr lang="ru-RU" sz="1400" b="1" dirty="0">
                <a:solidFill>
                  <a:srgbClr val="0D0D0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  <a:ea typeface="Microsoft YaHei" pitchFamily="34" charset="-122"/>
              </a:rPr>
              <a:t>Схема 3</a:t>
            </a:r>
          </a:p>
          <a:p>
            <a:pPr algn="ctr" defTabSz="9144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defRPr/>
            </a:pPr>
            <a:r>
              <a:rPr lang="ru-RU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П</a:t>
            </a:r>
            <a:r>
              <a:rPr lang="en-US" altLang="ru-RU" sz="1400" b="1" dirty="0" err="1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лановы</a:t>
            </a:r>
            <a:r>
              <a:rPr lang="ru-RU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е</a:t>
            </a:r>
            <a:r>
              <a:rPr lang="en-US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 </a:t>
            </a:r>
            <a:r>
              <a:rPr lang="en-US" altLang="ru-RU" sz="1400" b="1" dirty="0" err="1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назначени</a:t>
            </a:r>
            <a:r>
              <a:rPr lang="ru-RU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я налоговых и неналоговых доходов (в разрезе основных видов доходов) бюджет</a:t>
            </a:r>
            <a:r>
              <a:rPr lang="en-US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а</a:t>
            </a:r>
            <a:r>
              <a:rPr lang="ru-RU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 Апанасенковского муниципального </a:t>
            </a:r>
            <a:r>
              <a:rPr lang="en-US" altLang="ru-RU" sz="1400" b="1" dirty="0" err="1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округ</a:t>
            </a:r>
            <a:r>
              <a:rPr lang="ru-RU" altLang="ru-RU" sz="1400" b="1" dirty="0">
                <a:solidFill>
                  <a:prstClr val="black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а в динамике                  </a:t>
            </a:r>
          </a:p>
          <a:p>
            <a:pPr algn="ctr" defTabSz="9144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400" b="1" dirty="0">
              <a:solidFill>
                <a:prstClr val="black"/>
              </a:solidFill>
              <a:effectLst>
                <a:outerShdw blurRad="38100" dist="38100" dir="2700000">
                  <a:srgbClr val="C0C0C0"/>
                </a:outerShdw>
              </a:effectLst>
              <a:latin typeface="Cambria" pitchFamily="18" charset="0"/>
              <a:ea typeface="Microsoft YaHei" pitchFamily="34" charset="-122"/>
              <a:sym typeface="等线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8892442"/>
              </p:ext>
            </p:extLst>
          </p:nvPr>
        </p:nvGraphicFramePr>
        <p:xfrm>
          <a:off x="317500" y="836613"/>
          <a:ext cx="11635316" cy="5521326"/>
        </p:xfrm>
        <a:graphic>
          <a:graphicData uri="http://schemas.openxmlformats.org/drawingml/2006/table">
            <a:tbl>
              <a:tblPr bandRow="1">
                <a:tableStyleId>{FABFCF23-3B69-468F-B69F-88F6DE6A72F2}</a:tableStyleId>
              </a:tblPr>
              <a:tblGrid>
                <a:gridCol w="3474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9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12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2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164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100" b="1" u="none" dirty="0">
                          <a:latin typeface="Cambria" pitchFamily="18" charset="0"/>
                        </a:rPr>
                        <a:t>Наименование показателя</a:t>
                      </a:r>
                    </a:p>
                  </a:txBody>
                  <a:tcPr marL="9527" marR="9527" marT="8712" marB="0" anchor="ctr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100" b="1" u="none" dirty="0">
                          <a:latin typeface="Cambria" pitchFamily="18" charset="0"/>
                        </a:rPr>
                        <a:t>Код дохода по бюджетной классификации</a:t>
                      </a:r>
                    </a:p>
                  </a:txBody>
                  <a:tcPr marL="9527" marR="9527" marT="8712" marB="0" anchor="ctr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100" b="1" u="none" dirty="0">
                          <a:latin typeface="Cambria" pitchFamily="18" charset="0"/>
                        </a:rPr>
                        <a:t>20</a:t>
                      </a:r>
                      <a:r>
                        <a:rPr lang="en-US" altLang="en-US" sz="1100" b="1" u="none" dirty="0">
                          <a:latin typeface="Cambria" pitchFamily="18" charset="0"/>
                        </a:rPr>
                        <a:t>2</a:t>
                      </a:r>
                      <a:r>
                        <a:rPr lang="ru-RU" altLang="en-US" sz="1100" b="1" u="none" dirty="0">
                          <a:latin typeface="Cambria" pitchFamily="18" charset="0"/>
                        </a:rPr>
                        <a:t>1 год </a:t>
                      </a:r>
                    </a:p>
                  </a:txBody>
                  <a:tcPr marL="9527" marR="9527" marT="8712" marB="0" anchor="ctr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100" b="1" u="none" dirty="0">
                          <a:latin typeface="Cambria" pitchFamily="18" charset="0"/>
                        </a:rPr>
                        <a:t>20</a:t>
                      </a:r>
                      <a:r>
                        <a:rPr lang="en-US" altLang="en-US" sz="1100" b="1" u="none" dirty="0">
                          <a:latin typeface="Cambria" pitchFamily="18" charset="0"/>
                        </a:rPr>
                        <a:t>2</a:t>
                      </a:r>
                      <a:r>
                        <a:rPr lang="ru-RU" altLang="en-US" sz="1100" b="1" u="none" dirty="0">
                          <a:latin typeface="Cambria" pitchFamily="18" charset="0"/>
                        </a:rPr>
                        <a:t>2 год </a:t>
                      </a:r>
                    </a:p>
                  </a:txBody>
                  <a:tcPr marL="9527" marR="9527" marT="8712" marB="0" anchor="ctr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100" b="1" u="none" dirty="0">
                          <a:latin typeface="Cambria" pitchFamily="18" charset="0"/>
                        </a:rPr>
                        <a:t>20</a:t>
                      </a:r>
                      <a:r>
                        <a:rPr lang="en-US" altLang="en-US" sz="1100" b="1" u="none" dirty="0">
                          <a:latin typeface="Cambria" pitchFamily="18" charset="0"/>
                        </a:rPr>
                        <a:t>2</a:t>
                      </a:r>
                      <a:r>
                        <a:rPr lang="ru-RU" altLang="en-US" sz="1100" b="1" u="none" dirty="0">
                          <a:latin typeface="Cambria" pitchFamily="18" charset="0"/>
                        </a:rPr>
                        <a:t>3</a:t>
                      </a:r>
                      <a:r>
                        <a:rPr lang="en-US" altLang="en-US" sz="1100" b="1" u="none" baseline="0" dirty="0">
                          <a:latin typeface="Cambria" pitchFamily="18" charset="0"/>
                        </a:rPr>
                        <a:t> </a:t>
                      </a:r>
                      <a:r>
                        <a:rPr lang="ru-RU" altLang="en-US" sz="1100" b="1" u="none" dirty="0">
                          <a:latin typeface="Cambria" pitchFamily="18" charset="0"/>
                        </a:rPr>
                        <a:t>год</a:t>
                      </a:r>
                    </a:p>
                  </a:txBody>
                  <a:tcPr marL="9527" marR="9527" marT="8712" marB="0" anchor="ctr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dirty="0">
                          <a:latin typeface="Cambria" pitchFamily="18" charset="0"/>
                        </a:rPr>
                        <a:t>20</a:t>
                      </a:r>
                      <a:r>
                        <a:rPr lang="en-US" sz="1100" b="1" dirty="0">
                          <a:latin typeface="Cambria" pitchFamily="18" charset="0"/>
                        </a:rPr>
                        <a:t>2</a:t>
                      </a:r>
                      <a:r>
                        <a:rPr lang="ru-RU" sz="1100" b="1" dirty="0">
                          <a:latin typeface="Cambria" pitchFamily="18" charset="0"/>
                        </a:rPr>
                        <a:t>4 год</a:t>
                      </a:r>
                    </a:p>
                  </a:txBody>
                  <a:tcPr marL="9527" marR="9527" marT="8712" marB="0" anchor="ctr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6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Cambria" pitchFamily="18" charset="0"/>
                        </a:rPr>
                        <a:t>ДОХОДЫ БЮДЖЕТА ВСЕГО</a:t>
                      </a:r>
                      <a:endParaRPr lang="ru-RU" sz="10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1 495 199,81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1 209 320,34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1 174 594,82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1 199 159,19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6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НАЛОГОВЫЕ И НЕНАЛОГОВЫЕ ДОХОДЫ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1 00 00000 00 0000 000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238 544,86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285 867,03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289 301,09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299 639,42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НАЛОГИ НА ПРИБЫЛЬ, ДОХОДЫ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1 01 00000 00 0000 000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146 984,39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175 320,00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178 313,00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184 533,00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9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1 03 00000 00 0000 000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19 998,50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18 548,00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16 851,26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17 525,31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НАЛОГИ НА СОВОКУПНЫЙ ДОХОД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1 05 00000 00 0000 000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16 444,95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26 436,00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28 483,00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30 348,00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36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Cambria" pitchFamily="18" charset="0"/>
                        </a:rPr>
                        <a:t>НАЛОГИ НА ИМУЩЕСТВО</a:t>
                      </a:r>
                      <a:endParaRPr lang="ru-RU" sz="10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1 0</a:t>
                      </a:r>
                      <a:r>
                        <a:rPr lang="en-US" sz="1000" u="none" strike="noStrike" dirty="0">
                          <a:effectLst/>
                          <a:latin typeface="Cambria" pitchFamily="18" charset="0"/>
                        </a:rPr>
                        <a:t>6</a:t>
                      </a:r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 00000 00 0000 00</a:t>
                      </a:r>
                      <a:r>
                        <a:rPr lang="en-US" sz="1000" u="none" strike="noStrike" dirty="0">
                          <a:effectLst/>
                          <a:latin typeface="Cambria" pitchFamily="18" charset="0"/>
                        </a:rPr>
                        <a:t>0</a:t>
                      </a:r>
                      <a:endParaRPr lang="ru-RU" sz="10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28 688,56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31 909,09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33 040,18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34 138,13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77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Cambria" pitchFamily="18" charset="0"/>
                        </a:rPr>
                        <a:t>ГОСУДАРСТВЕННАЯ ПОШЛИНА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1 08 00000 00 0000 000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2 537,00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3 031,00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3 152,00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17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Cambria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1 11 00000 00 0000 000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10 661,84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15 958,35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15 958,35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15 958,35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1 12 00000 00 0000 000</a:t>
                      </a:r>
                    </a:p>
                  </a:txBody>
                  <a:tcPr marL="9527" marR="9527" marT="8712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142,28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107,77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107,77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107,77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39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1 13 00000 00 0000 000</a:t>
                      </a:r>
                    </a:p>
                  </a:txBody>
                  <a:tcPr marL="9527" marR="9527" marT="8712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11 677,70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12 731,85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13 078,32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13 438,65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6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9527" marR="9527" marT="12428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Cambria" pitchFamily="18" charset="0"/>
                        </a:rPr>
                        <a:t>1 16 00000 00 0000 000</a:t>
                      </a:r>
                    </a:p>
                  </a:txBody>
                  <a:tcPr marL="9527" marR="9527" marT="12428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568,7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438,21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438,21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438,21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239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ru-RU" sz="1100" u="none" strike="noStrike" dirty="0">
                          <a:effectLst/>
                          <a:latin typeface="Cambria" pitchFamily="18" charset="0"/>
                        </a:rPr>
                        <a:t>ПРОЧИЕ НЕНАЛОГОВЫЕ ДОХОДЫ</a:t>
                      </a:r>
                    </a:p>
                  </a:txBody>
                  <a:tcPr marL="9527" marR="9527" marT="12428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RU" sz="1100" u="none" strike="noStrike" dirty="0">
                          <a:effectLst/>
                          <a:latin typeface="Cambria" pitchFamily="18" charset="0"/>
                        </a:rPr>
                        <a:t>1 17 00000 00 0000 000</a:t>
                      </a:r>
                    </a:p>
                  </a:txBody>
                  <a:tcPr marL="9527" marR="9527" marT="12428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840,94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1 503,76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lt1"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515602" y="633416"/>
            <a:ext cx="1488017" cy="268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en-US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087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897127"/>
              </p:ext>
            </p:extLst>
          </p:nvPr>
        </p:nvGraphicFramePr>
        <p:xfrm>
          <a:off x="332316" y="1647825"/>
          <a:ext cx="11523134" cy="4281488"/>
        </p:xfrm>
        <a:graphic>
          <a:graphicData uri="http://schemas.openxmlformats.org/drawingml/2006/table">
            <a:tbl>
              <a:tblPr bandRow="1">
                <a:tableStyleId>{FABFCF23-3B69-468F-B69F-88F6DE6A72F2}</a:tableStyleId>
              </a:tblPr>
              <a:tblGrid>
                <a:gridCol w="355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9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98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19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200" u="none" dirty="0">
                          <a:latin typeface="Cambria" pitchFamily="18" charset="0"/>
                        </a:rPr>
                        <a:t>Наименование показателя</a:t>
                      </a:r>
                    </a:p>
                  </a:txBody>
                  <a:tcPr marL="9524" marR="9524" marT="12430" marB="0" anchor="ctr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200" u="none" dirty="0">
                          <a:latin typeface="Cambria" pitchFamily="18" charset="0"/>
                        </a:rPr>
                        <a:t>Код дохода по бюджетной классификации</a:t>
                      </a:r>
                    </a:p>
                  </a:txBody>
                  <a:tcPr marL="9524" marR="9524" marT="12430" marB="0" anchor="ctr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200" u="none" dirty="0">
                          <a:latin typeface="Cambria" pitchFamily="18" charset="0"/>
                        </a:rPr>
                        <a:t>20</a:t>
                      </a:r>
                      <a:r>
                        <a:rPr lang="en-US" altLang="en-US" sz="1200" u="none" dirty="0">
                          <a:latin typeface="Cambria" pitchFamily="18" charset="0"/>
                        </a:rPr>
                        <a:t>2</a:t>
                      </a:r>
                      <a:r>
                        <a:rPr lang="ru-RU" altLang="en-US" sz="1200" u="none" dirty="0">
                          <a:latin typeface="Cambria" pitchFamily="18" charset="0"/>
                        </a:rPr>
                        <a:t>1 год</a:t>
                      </a:r>
                    </a:p>
                  </a:txBody>
                  <a:tcPr marL="9524" marR="9524" marT="12430" marB="0" anchor="ctr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200" u="none" dirty="0">
                          <a:latin typeface="Cambria" pitchFamily="18" charset="0"/>
                        </a:rPr>
                        <a:t>20</a:t>
                      </a:r>
                      <a:r>
                        <a:rPr lang="en-US" altLang="en-US" sz="1200" u="none" dirty="0">
                          <a:latin typeface="Cambria" pitchFamily="18" charset="0"/>
                        </a:rPr>
                        <a:t>2</a:t>
                      </a:r>
                      <a:r>
                        <a:rPr lang="ru-RU" altLang="en-US" sz="1200" u="none" dirty="0">
                          <a:latin typeface="Cambria" pitchFamily="18" charset="0"/>
                        </a:rPr>
                        <a:t>2 год </a:t>
                      </a:r>
                    </a:p>
                  </a:txBody>
                  <a:tcPr marL="9524" marR="9524" marT="12430" marB="0" anchor="ctr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altLang="en-US" sz="1200" u="none" dirty="0">
                          <a:latin typeface="Cambria" pitchFamily="18" charset="0"/>
                        </a:rPr>
                        <a:t>20</a:t>
                      </a:r>
                      <a:r>
                        <a:rPr lang="en-US" altLang="en-US" sz="1200" u="none" dirty="0">
                          <a:latin typeface="Cambria" pitchFamily="18" charset="0"/>
                        </a:rPr>
                        <a:t>2</a:t>
                      </a:r>
                      <a:r>
                        <a:rPr lang="ru-RU" altLang="en-US" sz="1200" u="none" dirty="0">
                          <a:latin typeface="Cambria" pitchFamily="18" charset="0"/>
                        </a:rPr>
                        <a:t>3 год</a:t>
                      </a:r>
                    </a:p>
                  </a:txBody>
                  <a:tcPr marL="9524" marR="9524" marT="12430" marB="0" anchor="ctr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dirty="0">
                          <a:latin typeface="Cambria" pitchFamily="18" charset="0"/>
                        </a:rPr>
                        <a:t>20</a:t>
                      </a:r>
                      <a:r>
                        <a:rPr lang="en-US" sz="1200" dirty="0">
                          <a:latin typeface="Cambria" pitchFamily="18" charset="0"/>
                        </a:rPr>
                        <a:t>2</a:t>
                      </a:r>
                      <a:r>
                        <a:rPr lang="ru-RU" sz="1200" dirty="0">
                          <a:latin typeface="Cambria" pitchFamily="18" charset="0"/>
                        </a:rPr>
                        <a:t>4 год</a:t>
                      </a:r>
                    </a:p>
                  </a:txBody>
                  <a:tcPr marL="9524" marR="9524" marT="12430" marB="0" anchor="ctr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8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БЕЗВОЗМЕЗДНЫЕ ПОСТУПЛЕНИЯ</a:t>
                      </a: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000 2 00 00000 00 0000 000</a:t>
                      </a: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1 256 654,95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923 453,31</a:t>
                      </a:r>
                    </a:p>
                  </a:txBody>
                  <a:tcPr marL="12700" marR="12700" marT="9525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885 293,73</a:t>
                      </a:r>
                    </a:p>
                  </a:txBody>
                  <a:tcPr marL="12700" marR="12700" marT="9525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899 519,77</a:t>
                      </a:r>
                    </a:p>
                  </a:txBody>
                  <a:tcPr marL="12700" marR="12700" marT="9525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41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524" marR="9524" marT="12430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000 2 02 00000 00 0000 000</a:t>
                      </a:r>
                    </a:p>
                  </a:txBody>
                  <a:tcPr marL="9524" marR="9524" marT="12430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1 251 548,65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917 671,34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879 511,76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893 737,80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2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Cambria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000 2 02 10000 00 0000 15</a:t>
                      </a:r>
                      <a:r>
                        <a:rPr lang="en-US" sz="1200" u="none" strike="noStrike" dirty="0">
                          <a:effectLst/>
                          <a:latin typeface="Cambria" pitchFamily="18" charset="0"/>
                        </a:rPr>
                        <a:t>0</a:t>
                      </a:r>
                      <a:endParaRPr lang="ru-RU" sz="12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325 373,00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298 807,00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266 205,00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254 391,00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841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Cambria" pitchFamily="18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</a:p>
                  </a:txBody>
                  <a:tcPr marL="9524" marR="9524" marT="12430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000 2 02 20000 00 0000 15</a:t>
                      </a:r>
                      <a:r>
                        <a:rPr lang="en-US" sz="1200" u="none" strike="noStrike" dirty="0">
                          <a:effectLst/>
                          <a:latin typeface="Cambria" pitchFamily="18" charset="0"/>
                        </a:rPr>
                        <a:t>0</a:t>
                      </a:r>
                      <a:endParaRPr lang="ru-RU" sz="12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4" marR="9524" marT="12430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363 865,52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53 858,20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28 526,55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38 618,37</a:t>
                      </a:r>
                    </a:p>
                  </a:txBody>
                  <a:tcPr marL="12700" marR="12700" marT="9525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841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000 2 02 30000 00 0000 15</a:t>
                      </a:r>
                      <a:r>
                        <a:rPr lang="en-US" sz="1200" u="none" strike="noStrike" dirty="0">
                          <a:effectLst/>
                          <a:latin typeface="Cambria" pitchFamily="18" charset="0"/>
                        </a:rPr>
                        <a:t>0</a:t>
                      </a:r>
                      <a:endParaRPr lang="ru-RU" sz="12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546 209,42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563 951,09</a:t>
                      </a:r>
                    </a:p>
                  </a:txBody>
                  <a:tcPr marL="12700" marR="12700" marT="9525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583 725,16</a:t>
                      </a:r>
                    </a:p>
                  </a:txBody>
                  <a:tcPr marL="12700" marR="12700" marT="9525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599 673,38</a:t>
                      </a:r>
                    </a:p>
                  </a:txBody>
                  <a:tcPr marL="12700" marR="12700" marT="9525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Cambria" pitchFamily="18" charset="0"/>
                        </a:rPr>
                        <a:t>ИНЫЕ МЕЖБЮДЖЕТНЫЕ ТРАНСФЕРТЫ</a:t>
                      </a:r>
                    </a:p>
                  </a:txBody>
                  <a:tcPr marL="9524" marR="9524" marT="12430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000 2 02 40000 00 0000 15</a:t>
                      </a:r>
                      <a:r>
                        <a:rPr lang="en-US" sz="1200" u="none" strike="noStrike" dirty="0">
                          <a:effectLst/>
                          <a:latin typeface="Cambria" pitchFamily="18" charset="0"/>
                        </a:rPr>
                        <a:t>0</a:t>
                      </a:r>
                      <a:endParaRPr lang="ru-RU" sz="120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9524" marR="9524" marT="12430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16 100,71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1 055,05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055,05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1 055,05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tint val="20000"/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31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Cambria" pitchFamily="18" charset="0"/>
                        </a:rPr>
                        <a:t>000 2 07 00000 00 0000 000</a:t>
                      </a:r>
                    </a:p>
                  </a:txBody>
                  <a:tcPr marL="9524" marR="9524" marT="12430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5 106,30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5 781,97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5 781,97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5 781,97</a:t>
                      </a:r>
                    </a:p>
                  </a:txBody>
                  <a:tcPr marL="9525" marR="9525" marT="9526" marB="0" anchor="b">
                    <a:solidFill>
                      <a:schemeClr val="lt1"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41517" y="1041400"/>
            <a:ext cx="1488016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en-US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34879" name="Заголовок 8"/>
          <p:cNvSpPr>
            <a:spLocks noGrp="1"/>
          </p:cNvSpPr>
          <p:nvPr/>
        </p:nvSpPr>
        <p:spPr bwMode="auto">
          <a:xfrm>
            <a:off x="-10584" y="-15875"/>
            <a:ext cx="12202584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defTabSz="914400" eaLnBrk="1" hangingPunct="1">
              <a:lnSpc>
                <a:spcPct val="90000"/>
              </a:lnSpc>
              <a:defRPr/>
            </a:pPr>
            <a:endParaRPr lang="en-US" altLang="en-US" b="1" dirty="0">
              <a:solidFill>
                <a:srgbClr val="262626"/>
              </a:solidFill>
              <a:latin typeface="Cambria" pitchFamily="18" charset="0"/>
              <a:ea typeface="Microsoft YaHei" pitchFamily="34" charset="-122"/>
              <a:sym typeface="等线" charset="0"/>
            </a:endParaRPr>
          </a:p>
          <a:p>
            <a:pPr algn="r" defTabSz="914400" eaLnBrk="1" hangingPunct="1">
              <a:lnSpc>
                <a:spcPct val="90000"/>
              </a:lnSpc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  <a:ea typeface="Microsoft YaHei" pitchFamily="34" charset="-122"/>
                <a:sym typeface="等线" charset="0"/>
              </a:rPr>
              <a:t> </a:t>
            </a:r>
            <a:r>
              <a:rPr lang="ru-RU" b="1" dirty="0">
                <a:solidFill>
                  <a:srgbClr val="0D0D0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  <a:ea typeface="Microsoft YaHei" pitchFamily="34" charset="-122"/>
              </a:rPr>
              <a:t>Схема 4</a:t>
            </a:r>
          </a:p>
          <a:p>
            <a:pPr algn="ctr" defTabSz="914400" eaLnBrk="1" hangingPunct="1">
              <a:lnSpc>
                <a:spcPct val="90000"/>
              </a:lnSpc>
              <a:defRPr/>
            </a:pPr>
            <a:r>
              <a:rPr lang="ru-RU" altLang="en-US" b="1" dirty="0">
                <a:solidFill>
                  <a:srgbClr val="262626"/>
                </a:solidFill>
                <a:latin typeface="Cambria" pitchFamily="18" charset="0"/>
                <a:ea typeface="Microsoft YaHei" pitchFamily="34" charset="-122"/>
                <a:sym typeface="等线" charset="0"/>
              </a:rPr>
              <a:t>Плановые назначения безвозмездных поступлений в бюджет округа на 2021-2024 годы</a:t>
            </a:r>
          </a:p>
        </p:txBody>
      </p:sp>
    </p:spTree>
    <p:extLst>
      <p:ext uri="{BB962C8B-B14F-4D97-AF65-F5344CB8AC3E}">
        <p14:creationId xmlns:p14="http://schemas.microsoft.com/office/powerpoint/2010/main" val="4029107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Текстовое поле 5">
            <a:extLst>
              <a:ext uri="{FF2B5EF4-FFF2-40B4-BE49-F238E27FC236}">
                <a16:creationId xmlns:a16="http://schemas.microsoft.com/office/drawing/2014/main" id="{2DCB5563-D31C-43B0-9630-FA92E52F6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688" y="908051"/>
            <a:ext cx="11658600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zh-CN" sz="1400" dirty="0">
                <a:solidFill>
                  <a:srgbClr val="000000"/>
                </a:solidFill>
              </a:rPr>
              <a:t>	</a:t>
            </a:r>
            <a:r>
              <a:rPr lang="ru-RU" altLang="ru-RU" sz="1400" dirty="0">
                <a:solidFill>
                  <a:srgbClr val="000000"/>
                </a:solidFill>
              </a:rPr>
              <a:t>Объем доходов бюджета округа (без учета безвозмездных поступлений) определен на 2022 год в сумме 285 867,03 тыс. рублей, в том числе: налоговые доходы – 255 127,09 тыс. рублей, неналоговые доходы – 30 739,94 тыс. рублей.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Поступления налоговых и неналоговых доходов в бюджет Апанасенковского муниципального округа Ставропольского края (далее – бюджет округа) в 2022 году больше на 47 322,17 тыс. рублей или 19,84 процента по отношению к первоначально утвержденному плану бюджета округа на 2021 год и больше на 26 143,87 тыс. рублей или 10,07 процента по отношению к уточненному плану. Объем доходов бюджета округа (без учета безвозмездных поступлений) определен на 2023 год в сумме 289 301,09 тыс. рублей, в том числе: налоговые доходы – 259 718,44 тыс. рублей, неналоговые доходы – 29 582,65 тыс. рублей. Прогнозируемый прирост поступлений налоговых и неналоговых доходов в бюджет округа в 2023 году составит 3 434,06 тыс. рублей или 1,20 процента по отношению к 2022 году. Объем доходов бюджета округа (без учета безвозмездных поступлений) определен на 2024 год в сумме 299 639,42 тыс. рублей, в том числе налоговые доходы – 269 696,44  тыс. рублей, неналоговые доходы –  29 942,98 тыс. рублей. Прогнозируемый прирост поступлений налоговых и неналоговых доходов в бюджет округа в 2024 году составит 10 338,33 тыс. рублей или 3,57 процента по отношению к 2023 году.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	Безвозмездные поступления в бюджете округа на 2022 год предусмотрены в объеме 923 453,31 тыс. рублей, на 2023 год в объеме 885 293,73 тыс. рублей и на 2024 год в объеме 899 519,77 тыс. рублей, в том числе: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 безвозмездные поступления из бюджета Ставропольского края на 2022 год – 917 671,34 тыс. рублей, на 2023 год - 879 511,76 тыс. рублей и на 2024 год - 893 737,80 тыс. рублей; прочие безвозмездные поступления от юридических и физических лиц на 2022 год – 5 781,97 тыс. рублей, на 2023 и 2024 годы по 5 781,97 тыс. рублей. Безвозмездные поступления из бюджета Ставропольского края на 2022 год и на плановый период предусмотрены в форме: дотации на выравнивание бюджетной обеспеченности на 2022 год в сумме 298 807,00  тыс. рублей, на 2023 год – в сумме 266 205,00 тыс. рублей и на 2024 год – в сумме 254 391,00 тыс. рублей;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   субсидий на 2022 год – в сумме 53 858,20 тыс. рублей, на 2023 год – в сумме 28 526,55 тыс. рублей и на 2024 год – в сумме 38 618,37 тыс. рублей;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  субвенций на 2022 год – в сумме 563 951,09 тыс. рублей, на 2023 год – в сумме 583 725,16 тыс. рублей и на 2024 год – в сумме 599 673,38 тыс. рублей; иных межбюджетных трансфертов на содержание депутатов Думы Ставропольского края и их помощников на 2022 год – в сумме 1 055,05 тыс. рублей, на 2023 и 2024 годы – в сумме 1 055,05 тыс. рублей.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    В целом общий объем доходов бюджета округа в 2022 году составит  1 209 320,34  тыс. рублей (с уменьшением на 285 879,48 тыс. рублей или 19,12% к первоначальному плану 2021 года и на 329 359,78 тыс. рублей или 21,41% к уточненному плану), в 2023 году – 1 174 594,82 тыс. рублей (с уменьшением на 34 725,52 тыс. рублей или 2,87% к 2022 году) и в 2024 году – 1 199 159,19 тыс. рублей (с увеличением на 24 564,38 тыс. рублей или 2,09% к 2023 году).</a:t>
            </a:r>
          </a:p>
        </p:txBody>
      </p:sp>
      <p:sp>
        <p:nvSpPr>
          <p:cNvPr id="10" name="Заголовок 8">
            <a:extLst>
              <a:ext uri="{FF2B5EF4-FFF2-40B4-BE49-F238E27FC236}">
                <a16:creationId xmlns:a16="http://schemas.microsoft.com/office/drawing/2014/main" id="{F6EB6762-EE7E-4E4E-AE42-DF6D3BBA09C2}"/>
              </a:ext>
            </a:extLst>
          </p:cNvPr>
          <p:cNvSpPr>
            <a:spLocks noGrp="1"/>
          </p:cNvSpPr>
          <p:nvPr/>
        </p:nvSpPr>
        <p:spPr>
          <a:xfrm>
            <a:off x="-7936" y="-25400"/>
            <a:ext cx="12201527" cy="933450"/>
          </a:xfrm>
          <a:prstGeom prst="rect">
            <a:avLst/>
          </a:prstGeom>
          <a:blipFill rotWithShape="1">
            <a:blip r:embed="rId3">
              <a:alphaModFix amt="84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en-US" sz="1800" b="1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Изменения плановых назначений доходной части бюджета</a:t>
            </a:r>
          </a:p>
          <a:p>
            <a:pPr algn="ctr">
              <a:defRPr/>
            </a:pPr>
            <a:r>
              <a:rPr lang="ru-RU" altLang="en-US" sz="1800" b="1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 Апанасенковского муниципального округа Ставропольского края</a:t>
            </a:r>
            <a:endParaRPr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Замещающее содержимое 14" descr="The-Mudd-Partnership-Ten-Things-You-Need-To-Grow-A-New-Business">
            <a:extLst>
              <a:ext uri="{FF2B5EF4-FFF2-40B4-BE49-F238E27FC236}">
                <a16:creationId xmlns:a16="http://schemas.microsoft.com/office/drawing/2014/main" id="{9411F0E2-719D-4480-924C-3B23A7960C5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524" y="3317875"/>
            <a:ext cx="8239125" cy="3551238"/>
          </a:xfrm>
        </p:spPr>
      </p:pic>
      <p:sp>
        <p:nvSpPr>
          <p:cNvPr id="76803" name="Объект 2">
            <a:extLst>
              <a:ext uri="{FF2B5EF4-FFF2-40B4-BE49-F238E27FC236}">
                <a16:creationId xmlns:a16="http://schemas.microsoft.com/office/drawing/2014/main" id="{4DE385B2-B1EE-4709-8CC8-9FC43702754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76225" y="1454150"/>
            <a:ext cx="5181600" cy="4351338"/>
          </a:xfrm>
        </p:spPr>
        <p:txBody>
          <a:bodyPr/>
          <a:lstStyle/>
          <a:p>
            <a:pPr marL="0" indent="533400" algn="just" eaLnBrk="1" hangingPunct="1">
              <a:buFontTx/>
              <a:buNone/>
            </a:pPr>
            <a:r>
              <a:rPr lang="ru-RU" altLang="ru-RU" sz="1400" dirty="0"/>
              <a:t>Межбюджетные трансферты, получаемые бюджетом Апанасенковского муниципального округа Ставропольского края из бюджета Ставропольского края на выполнение передаваемых полномочий и финансовое обеспечение осуществления органами местного самоуправления полномочий по решению вопросов местного значения в 2022 году – 917 671,34 тыс. рублей, в 2023 году – </a:t>
            </a:r>
            <a:r>
              <a:rPr lang="ru-RU" altLang="ru-RU" sz="1400" dirty="0">
                <a:cs typeface="Times New Roman" panose="02020603050405020304" pitchFamily="18" charset="0"/>
              </a:rPr>
              <a:t>879 511,76 </a:t>
            </a:r>
            <a:r>
              <a:rPr lang="ru-RU" altLang="ru-RU" sz="1400" dirty="0"/>
              <a:t>тыс. рублей, в 2024 – </a:t>
            </a:r>
            <a:r>
              <a:rPr lang="ru-RU" altLang="ru-RU" sz="1400" dirty="0">
                <a:cs typeface="Times New Roman" panose="02020603050405020304" pitchFamily="18" charset="0"/>
              </a:rPr>
              <a:t>893 737,80 </a:t>
            </a:r>
            <a:r>
              <a:rPr lang="ru-RU" altLang="ru-RU" sz="1400" dirty="0"/>
              <a:t>тыс. рублей.</a:t>
            </a:r>
            <a:endParaRPr lang="ru-RU" altLang="ru-RU" dirty="0"/>
          </a:p>
        </p:txBody>
      </p:sp>
      <p:grpSp>
        <p:nvGrpSpPr>
          <p:cNvPr id="46084" name="Группа 5">
            <a:extLst>
              <a:ext uri="{FF2B5EF4-FFF2-40B4-BE49-F238E27FC236}">
                <a16:creationId xmlns:a16="http://schemas.microsoft.com/office/drawing/2014/main" id="{0419F349-20E0-4C05-872F-652E8F89D975}"/>
              </a:ext>
            </a:extLst>
          </p:cNvPr>
          <p:cNvGrpSpPr/>
          <p:nvPr/>
        </p:nvGrpSpPr>
        <p:grpSpPr bwMode="auto">
          <a:xfrm rot="240000">
            <a:off x="5816777" y="831406"/>
            <a:ext cx="3999624" cy="5343538"/>
            <a:chOff x="6205973" y="467527"/>
            <a:chExt cx="3999723" cy="5344184"/>
          </a:xfrm>
          <a:solidFill>
            <a:schemeClr val="accent5">
              <a:alpha val="88000"/>
            </a:schemeClr>
          </a:solidFill>
          <a:effectLst>
            <a:outerShdw blurRad="50800" dist="38100" dir="18900000" sx="103000" sy="103000" algn="bl" rotWithShape="0">
              <a:prstClr val="black">
                <a:alpha val="40000"/>
              </a:prstClr>
            </a:outerShdw>
          </a:effectLst>
        </p:grpSpPr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21955039-2E3C-45BB-B6B6-D58888FCCE3F}"/>
                </a:ext>
              </a:extLst>
            </p:cNvPr>
            <p:cNvSpPr/>
            <p:nvPr/>
          </p:nvSpPr>
          <p:spPr>
            <a:xfrm>
              <a:off x="6205973" y="467527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chemeClr val="accent5">
                <a:alpha val="67000"/>
              </a:schemeClr>
            </a:solidFill>
            <a:ln w="12700" cmpd="sng">
              <a:solidFill>
                <a:srgbClr val="002060">
                  <a:alpha val="53000"/>
                </a:srgbClr>
              </a:solidFill>
              <a:prstDash val="solid"/>
            </a:ln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19486" tIns="718433" rIns="619486" bIns="770555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noProof="1">
                  <a:solidFill>
                    <a:srgbClr val="FFFFFF"/>
                  </a:solidFill>
                  <a:latin typeface="Cambria" panose="02040503050406030204" pitchFamily="18" charset="0"/>
                  <a:cs typeface="Cambria" panose="02040503050406030204" pitchFamily="18" charset="0"/>
                </a:rPr>
                <a:t>Краевой </a:t>
              </a:r>
              <a:r>
                <a:rPr lang="ru-RU" sz="2400" b="1" noProof="1">
                  <a:solidFill>
                    <a:srgbClr val="FFFFFF"/>
                  </a:solidFill>
                  <a:latin typeface="Cambria" panose="02040503050406030204" pitchFamily="18" charset="0"/>
                </a:rPr>
                <a:t>бюджет</a:t>
              </a:r>
            </a:p>
          </p:txBody>
        </p:sp>
        <p:sp>
          <p:nvSpPr>
            <p:cNvPr id="8" name="Полилиния 7">
              <a:extLst>
                <a:ext uri="{FF2B5EF4-FFF2-40B4-BE49-F238E27FC236}">
                  <a16:creationId xmlns:a16="http://schemas.microsoft.com/office/drawing/2014/main" id="{A88CAC69-A083-4858-86FC-1B0A9F1A8FE8}"/>
                </a:ext>
              </a:extLst>
            </p:cNvPr>
            <p:cNvSpPr/>
            <p:nvPr/>
          </p:nvSpPr>
          <p:spPr>
            <a:xfrm>
              <a:off x="6588162" y="3240920"/>
              <a:ext cx="2479101" cy="2570791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grpFill/>
            <a:ln w="12700" cmpd="sng">
              <a:solidFill>
                <a:srgbClr val="002060"/>
              </a:solidFill>
              <a:prstDash val="solid"/>
            </a:ln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65986" tIns="569284" rIns="565986" bIns="569284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noProof="1">
                  <a:solidFill>
                    <a:srgbClr val="FFFFFF"/>
                  </a:solidFill>
                  <a:latin typeface="Cambria" panose="02040503050406030204" pitchFamily="18" charset="0"/>
                </a:rPr>
                <a:t>Бюджет</a:t>
              </a:r>
            </a:p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noProof="1">
                  <a:solidFill>
                    <a:srgbClr val="FFFFFF"/>
                  </a:solidFill>
                  <a:latin typeface="Cambria" panose="02040503050406030204" pitchFamily="18" charset="0"/>
                </a:rPr>
                <a:t>округа</a:t>
              </a:r>
            </a:p>
          </p:txBody>
        </p:sp>
        <p:sp>
          <p:nvSpPr>
            <p:cNvPr id="9" name="Круговая стрелка 8">
              <a:extLst>
                <a:ext uri="{FF2B5EF4-FFF2-40B4-BE49-F238E27FC236}">
                  <a16:creationId xmlns:a16="http://schemas.microsoft.com/office/drawing/2014/main" id="{23F6BB43-07EC-4E1F-80ED-3916063BA9BE}"/>
                </a:ext>
              </a:extLst>
            </p:cNvPr>
            <p:cNvSpPr/>
            <p:nvPr/>
          </p:nvSpPr>
          <p:spPr>
            <a:xfrm rot="113177">
              <a:off x="7159526" y="2897277"/>
              <a:ext cx="3046170" cy="2855940"/>
            </a:xfrm>
            <a:prstGeom prst="circularArrow">
              <a:avLst>
                <a:gd name="adj1" fmla="val 4878"/>
                <a:gd name="adj2" fmla="val 312630"/>
                <a:gd name="adj3" fmla="val 3224359"/>
                <a:gd name="adj4" fmla="val 15113656"/>
                <a:gd name="adj5" fmla="val 5691"/>
              </a:avLst>
            </a:prstGeom>
            <a:grpFill/>
            <a:ln w="12700" cmpd="sng">
              <a:solidFill>
                <a:srgbClr val="002060"/>
              </a:solidFill>
              <a:prstDash val="solid"/>
            </a:ln>
            <a:scene3d>
              <a:camera prst="orthographicFront"/>
              <a:lightRig rig="threePt" dir="t">
                <a:rot lat="0" lon="0" rev="7500000"/>
              </a:lightRig>
            </a:scene3d>
            <a:sp3d z="-70000" extrusionH="63500" prstMaterial="matte">
              <a:bevelT w="25400" h="6350" prst="relaxedInset"/>
              <a:contourClr>
                <a:schemeClr val="bg1"/>
              </a:contourClr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76805" name="Рисунок 14">
            <a:extLst>
              <a:ext uri="{FF2B5EF4-FFF2-40B4-BE49-F238E27FC236}">
                <a16:creationId xmlns:a16="http://schemas.microsoft.com/office/drawing/2014/main" id="{0C0845BA-0473-4306-BC22-B1F055A29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9" y="5387975"/>
            <a:ext cx="13239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Круговая стрелка 3">
            <a:extLst>
              <a:ext uri="{FF2B5EF4-FFF2-40B4-BE49-F238E27FC236}">
                <a16:creationId xmlns:a16="http://schemas.microsoft.com/office/drawing/2014/main" id="{AC92B3A3-9BCC-40F6-99B5-FD02425DD51E}"/>
              </a:ext>
            </a:extLst>
          </p:cNvPr>
          <p:cNvSpPr/>
          <p:nvPr/>
        </p:nvSpPr>
        <p:spPr>
          <a:xfrm rot="19913177">
            <a:off x="7816121" y="1016319"/>
            <a:ext cx="3665639" cy="3665285"/>
          </a:xfrm>
          <a:prstGeom prst="circularArrow">
            <a:avLst>
              <a:gd name="adj1" fmla="val 4878"/>
              <a:gd name="adj2" fmla="val 312630"/>
              <a:gd name="adj3" fmla="val 3224359"/>
              <a:gd name="adj4" fmla="val 15113656"/>
              <a:gd name="adj5" fmla="val 5691"/>
            </a:avLst>
          </a:prstGeom>
          <a:solidFill>
            <a:srgbClr val="CCCCFF"/>
          </a:solidFill>
          <a:ln w="15875" cmpd="dbl">
            <a:solidFill>
              <a:srgbClr val="7030A0"/>
            </a:solidFill>
            <a:prstDash val="sysDot"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Круговая стрелка 1">
            <a:extLst>
              <a:ext uri="{FF2B5EF4-FFF2-40B4-BE49-F238E27FC236}">
                <a16:creationId xmlns:a16="http://schemas.microsoft.com/office/drawing/2014/main" id="{2CFA8960-2AE7-47D0-B0F8-DEDA060B8AE0}"/>
              </a:ext>
            </a:extLst>
          </p:cNvPr>
          <p:cNvSpPr/>
          <p:nvPr/>
        </p:nvSpPr>
        <p:spPr>
          <a:xfrm rot="20873175">
            <a:off x="7654291" y="2329815"/>
            <a:ext cx="3237865" cy="3204210"/>
          </a:xfrm>
          <a:prstGeom prst="circularArrow">
            <a:avLst>
              <a:gd name="adj1" fmla="val 4878"/>
              <a:gd name="adj2" fmla="val 312630"/>
              <a:gd name="adj3" fmla="val 3224359"/>
              <a:gd name="adj4" fmla="val 15113656"/>
              <a:gd name="adj5" fmla="val 5691"/>
            </a:avLst>
          </a:prstGeom>
          <a:solidFill>
            <a:srgbClr val="9999FF"/>
          </a:solidFill>
          <a:ln w="12700" cmpd="sng">
            <a:solidFill>
              <a:srgbClr val="7030A0"/>
            </a:solidFill>
            <a:prstDash val="solid"/>
          </a:ln>
          <a:effectLst>
            <a:outerShdw blurRad="63500" dist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6DE73F5-33FF-424F-B94F-EDD61BBB3E5B}"/>
              </a:ext>
            </a:extLst>
          </p:cNvPr>
          <p:cNvSpPr/>
          <p:nvPr/>
        </p:nvSpPr>
        <p:spPr>
          <a:xfrm>
            <a:off x="8809892" y="1037591"/>
            <a:ext cx="3058893" cy="707886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2022 год –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917 671,34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sz="2000" b="1" noProof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39472F2-A7A0-4FAA-BC6E-AFBFB03E1A6F}"/>
              </a:ext>
            </a:extLst>
          </p:cNvPr>
          <p:cNvSpPr/>
          <p:nvPr/>
        </p:nvSpPr>
        <p:spPr>
          <a:xfrm>
            <a:off x="8668835" y="2343155"/>
            <a:ext cx="2961192" cy="707886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год 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879 511,76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sz="2000" b="1" noProof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31D687-146E-46FC-9DF7-FC01A4DE3FD8}"/>
              </a:ext>
            </a:extLst>
          </p:cNvPr>
          <p:cNvSpPr/>
          <p:nvPr/>
        </p:nvSpPr>
        <p:spPr>
          <a:xfrm>
            <a:off x="8502167" y="3766184"/>
            <a:ext cx="3366623" cy="707886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893 737,80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sz="2000" b="1" noProof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8">
            <a:extLst>
              <a:ext uri="{FF2B5EF4-FFF2-40B4-BE49-F238E27FC236}">
                <a16:creationId xmlns:a16="http://schemas.microsoft.com/office/drawing/2014/main" id="{1698C687-7BAC-4723-8F6D-8F34C5FE4E22}"/>
              </a:ext>
            </a:extLst>
          </p:cNvPr>
          <p:cNvSpPr>
            <a:spLocks noGrp="1"/>
          </p:cNvSpPr>
          <p:nvPr/>
        </p:nvSpPr>
        <p:spPr>
          <a:xfrm>
            <a:off x="-9525" y="-3175"/>
            <a:ext cx="12201525" cy="933450"/>
          </a:xfrm>
          <a:prstGeom prst="rect">
            <a:avLst/>
          </a:prstGeom>
          <a:blipFill rotWithShape="1">
            <a:blip r:embed="rId5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ru-RU" sz="1800" b="1" noProof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Межбюджетные трансферты из бюджета Ставропольского края на 2022 год и плановый период 2023 и 2024 годов</a:t>
            </a:r>
            <a:endParaRPr lang="ru-RU" altLang="ru-RU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sym typeface="+mn-ea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664200" y="3328988"/>
          <a:ext cx="863600" cy="200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923 453,31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664200" y="3328988"/>
          <a:ext cx="863600" cy="200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923 453,31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B436FC71-7E1B-4CA2-AFE1-2C67C0A48F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186908"/>
              </p:ext>
            </p:extLst>
          </p:nvPr>
        </p:nvGraphicFramePr>
        <p:xfrm>
          <a:off x="1274763" y="914401"/>
          <a:ext cx="9691688" cy="6502141"/>
        </p:xfrm>
        <a:graphic>
          <a:graphicData uri="http://schemas.openxmlformats.org/drawingml/2006/table">
            <a:tbl>
              <a:tblPr/>
              <a:tblGrid>
                <a:gridCol w="2424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4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4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8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78523">
                <a:tc gridSpan="4">
                  <a:txBody>
                    <a:bodyPr/>
                    <a:lstStyle/>
                    <a:p>
                      <a:pPr marL="0" marR="0" lvl="0" indent="5429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Долговая политика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деятельность органов местного самоуправления, направленная на поддержание объема муниципального долга на оптимальном уровне, минимизацию стоимости его обслуживания и равномерное распределение платежей, связанных с его погашением и обслуживанием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85881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312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Программа муниципальных внутренних заимствований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1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Муниципальные заимствования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1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+mn-ea"/>
                        </a:rPr>
                        <a:t>Виды заимствований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sym typeface="+mn-ea"/>
                      </a:endParaRP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Привлечение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Погашение основной суммы долга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Расходы на обслуживание муниципального долга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30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+mn-ea"/>
                        </a:rPr>
                        <a:t>Кредиты, полученные от кредитных организаций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 год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2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2025 год 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>
                        <a:alpha val="8588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48132">
                <a:tc gridSpan="4">
                  <a:txBody>
                    <a:bodyPr/>
                    <a:lstStyle/>
                    <a:p>
                      <a:pPr marL="0" marR="0" lvl="0" indent="52260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связи с тем, что бюджет Апанасенковского муниципального округа Ставропольского края на 2022 год и плановый период 2023 и 2024 годов сбалансирован по доходам и расходам, источники финансирования дефицита бюджета не планируется. Предоставление муниципальных гарантий Апанасенковского муниципального округа Ставропольского края в течение периода не планируется.</a:t>
                      </a:r>
                    </a:p>
                  </a:txBody>
                  <a:tcPr marL="91449" marR="91449" marT="45735" marB="4573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85881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" name="Заголовок 8">
            <a:extLst>
              <a:ext uri="{FF2B5EF4-FFF2-40B4-BE49-F238E27FC236}">
                <a16:creationId xmlns:a16="http://schemas.microsoft.com/office/drawing/2014/main" id="{8755A8F2-FA71-4707-BF61-1CB692885437}"/>
              </a:ext>
            </a:extLst>
          </p:cNvPr>
          <p:cNvSpPr>
            <a:spLocks noGrp="1"/>
          </p:cNvSpPr>
          <p:nvPr/>
        </p:nvSpPr>
        <p:spPr>
          <a:xfrm>
            <a:off x="-7936" y="-25400"/>
            <a:ext cx="12201527" cy="705338"/>
          </a:xfrm>
          <a:prstGeom prst="rect">
            <a:avLst/>
          </a:prstGeom>
          <a:blipFill rotWithShape="1">
            <a:blip r:embed="rId3">
              <a:alphaModFix amt="83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defRPr/>
            </a:pPr>
            <a:r>
              <a:rPr lang="ru-RU" altLang="ru-RU" sz="1800" b="1" noProof="1">
                <a:latin typeface="Times New Roman" panose="02020603050405020304" pitchFamily="18" charset="0"/>
                <a:sym typeface="+mn-ea"/>
              </a:rPr>
              <a:t>Уровень долговой нагрузки на бюджет </a:t>
            </a:r>
          </a:p>
          <a:p>
            <a:pPr algn="ctr" fontAlgn="auto">
              <a:defRPr/>
            </a:pPr>
            <a:r>
              <a:rPr lang="ru-RU" altLang="ru-RU" sz="1800" b="1" noProof="1">
                <a:latin typeface="Times New Roman" panose="02020603050405020304" pitchFamily="18" charset="0"/>
                <a:sym typeface="+mn-ea"/>
              </a:rPr>
              <a:t>Апанасенковского муниципального округа Ставропольского края и структура долга бюджета</a:t>
            </a:r>
            <a:endParaRPr lang="ru-RU" altLang="ru-RU" sz="18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C6203B-657C-46E1-9A59-C19A27C7085A}"/>
              </a:ext>
            </a:extLst>
          </p:cNvPr>
          <p:cNvSpPr/>
          <p:nvPr/>
        </p:nvSpPr>
        <p:spPr>
          <a:xfrm>
            <a:off x="9285289" y="2293938"/>
            <a:ext cx="148907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8">
            <a:extLst>
              <a:ext uri="{FF2B5EF4-FFF2-40B4-BE49-F238E27FC236}">
                <a16:creationId xmlns:a16="http://schemas.microsoft.com/office/drawing/2014/main" id="{DB5E046E-DCEE-4C12-AB5A-0C36D1C6F0B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3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ym typeface="等线" panose="02010600030101010101" pitchFamily="2" charset="-122"/>
              </a:rPr>
              <a:t>Рейтинг Апанасенковского муниципального округа Ставропольского края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ym typeface="等线" panose="02010600030101010101" pitchFamily="2" charset="-122"/>
              </a:rPr>
              <a:t>по качеству управления бюджетным процессом  и стратегического планирования</a:t>
            </a:r>
            <a:endParaRPr lang="ru-RU" altLang="ru-RU" sz="1800" b="1" dirty="0">
              <a:solidFill>
                <a:srgbClr val="000000"/>
              </a:solidFill>
              <a:ea typeface="Microsoft YaHei" panose="020B0503020204020204" pitchFamily="34" charset="-122"/>
              <a:sym typeface="等线" panose="02010600030101010101" pitchFamily="2" charset="-122"/>
            </a:endParaRPr>
          </a:p>
        </p:txBody>
      </p:sp>
      <p:pic>
        <p:nvPicPr>
          <p:cNvPr id="80899" name="Замещающее содержимое 16" descr="gold_medal_PNG51">
            <a:extLst>
              <a:ext uri="{FF2B5EF4-FFF2-40B4-BE49-F238E27FC236}">
                <a16:creationId xmlns:a16="http://schemas.microsoft.com/office/drawing/2014/main" id="{AF3242A3-5918-4B08-A458-EDB950A2885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819275"/>
            <a:ext cx="3128963" cy="4306888"/>
          </a:xfr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F8AF2AC-2A2D-4C55-96B9-74B939479997}"/>
              </a:ext>
            </a:extLst>
          </p:cNvPr>
          <p:cNvSpPr/>
          <p:nvPr/>
        </p:nvSpPr>
        <p:spPr>
          <a:xfrm>
            <a:off x="1530351" y="930275"/>
            <a:ext cx="2425700" cy="5016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ru-RU" altLang="en-US" sz="4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+mn-ea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endParaRPr lang="ru-RU" altLang="en-US" sz="4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eaLnBrk="1" hangingPunct="1">
              <a:defRPr/>
            </a:pPr>
            <a:endParaRPr lang="ru-RU" altLang="en-US" noProof="1">
              <a:solidFill>
                <a:schemeClr val="lt1"/>
              </a:solidFill>
              <a:latin typeface="+mn-lt"/>
              <a:ea typeface="+mn-ea"/>
              <a:sym typeface="+mn-ea"/>
            </a:endParaRPr>
          </a:p>
          <a:p>
            <a:pPr algn="ctr" eaLnBrk="1" hangingPunct="1">
              <a:defRPr/>
            </a:pPr>
            <a:endParaRPr lang="ru-RU" altLang="en-US" noProof="1">
              <a:solidFill>
                <a:schemeClr val="lt1"/>
              </a:solidFill>
              <a:latin typeface="+mn-lt"/>
              <a:ea typeface="+mn-ea"/>
              <a:sym typeface="+mn-ea"/>
            </a:endParaRPr>
          </a:p>
          <a:p>
            <a:pPr algn="ctr" eaLnBrk="1" hangingPunct="1">
              <a:defRPr/>
            </a:pPr>
            <a:r>
              <a:rPr lang="ru-RU" altLang="en-US" sz="1600" b="1" noProof="1">
                <a:ea typeface="+mn-ea"/>
                <a:cs typeface="Arial" panose="020B0604020202020204" pitchFamily="34" charset="0"/>
                <a:sym typeface="+mn-ea"/>
              </a:rPr>
              <a:t>2018 год</a:t>
            </a: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r>
              <a:rPr lang="ru-RU" altLang="en-US" sz="1600" b="1" noProof="1">
                <a:ea typeface="+mn-ea"/>
                <a:cs typeface="Arial" panose="020B0604020202020204" pitchFamily="34" charset="0"/>
                <a:sym typeface="+mn-ea"/>
              </a:rPr>
              <a:t>68,83 баллов</a:t>
            </a: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r>
              <a:rPr lang="ru-RU" altLang="en-US" sz="1600" b="1" noProof="1">
                <a:ea typeface="+mn-ea"/>
                <a:cs typeface="Arial" panose="020B0604020202020204" pitchFamily="34" charset="0"/>
                <a:sym typeface="+mn-ea"/>
              </a:rPr>
              <a:t>11 место</a:t>
            </a: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5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eaLnBrk="1" hangingPunct="1">
              <a:defRPr/>
            </a:pPr>
            <a:r>
              <a:rPr lang="en-US" altLang="ru-RU" sz="5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+mn-ea"/>
                <a:cs typeface="Arial" panose="020B0604020202020204" pitchFamily="34" charset="0"/>
              </a:rPr>
              <a:t> </a:t>
            </a:r>
            <a:endParaRPr lang="en-US" altLang="ru-RU" sz="5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0901" name="Замещающее содержимое 16" descr="gold_medal_PNG51">
            <a:extLst>
              <a:ext uri="{FF2B5EF4-FFF2-40B4-BE49-F238E27FC236}">
                <a16:creationId xmlns:a16="http://schemas.microsoft.com/office/drawing/2014/main" id="{ACF774C7-AC63-4CB9-8407-58DAD767B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893" y="1917700"/>
            <a:ext cx="29432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34FCBBE-8DFA-41A2-8C1A-112E31A99165}"/>
              </a:ext>
            </a:extLst>
          </p:cNvPr>
          <p:cNvSpPr/>
          <p:nvPr/>
        </p:nvSpPr>
        <p:spPr>
          <a:xfrm>
            <a:off x="5199069" y="1311276"/>
            <a:ext cx="2427287" cy="46783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ru-RU" altLang="en-US" sz="4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eaLnBrk="1" hangingPunct="1">
              <a:defRPr/>
            </a:pPr>
            <a:endParaRPr lang="ru-RU" altLang="en-US" noProof="1">
              <a:solidFill>
                <a:schemeClr val="lt1"/>
              </a:solidFill>
              <a:latin typeface="+mn-lt"/>
              <a:ea typeface="+mn-ea"/>
              <a:sym typeface="+mn-ea"/>
            </a:endParaRPr>
          </a:p>
          <a:p>
            <a:pPr algn="ctr" eaLnBrk="1" hangingPunct="1">
              <a:defRPr/>
            </a:pPr>
            <a:endParaRPr lang="ru-RU" altLang="en-US" noProof="1">
              <a:solidFill>
                <a:schemeClr val="lt1"/>
              </a:solidFill>
              <a:latin typeface="+mn-lt"/>
              <a:ea typeface="+mn-ea"/>
              <a:sym typeface="+mn-ea"/>
            </a:endParaRPr>
          </a:p>
          <a:p>
            <a:pPr algn="ctr" eaLnBrk="1" hangingPunct="1">
              <a:defRPr/>
            </a:pPr>
            <a:endParaRPr lang="ru-RU" altLang="en-US" noProof="1">
              <a:solidFill>
                <a:schemeClr val="lt1"/>
              </a:solidFill>
              <a:latin typeface="+mn-lt"/>
              <a:ea typeface="+mn-ea"/>
              <a:sym typeface="+mn-ea"/>
            </a:endParaRPr>
          </a:p>
          <a:p>
            <a:pPr algn="ctr" eaLnBrk="1" hangingPunct="1">
              <a:defRPr/>
            </a:pPr>
            <a:r>
              <a:rPr lang="ru-RU" altLang="en-US" sz="1600" b="1" noProof="1">
                <a:ea typeface="+mn-ea"/>
                <a:cs typeface="Arial" panose="020B0604020202020204" pitchFamily="34" charset="0"/>
                <a:sym typeface="+mn-ea"/>
              </a:rPr>
              <a:t>2019 год</a:t>
            </a: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r>
              <a:rPr lang="ru-RU" altLang="en-US" sz="1600" b="1" noProof="1">
                <a:ea typeface="+mn-ea"/>
                <a:cs typeface="Arial" panose="020B0604020202020204" pitchFamily="34" charset="0"/>
                <a:sym typeface="+mn-ea"/>
              </a:rPr>
              <a:t>66,00 баллов</a:t>
            </a: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r>
              <a:rPr lang="ru-RU" altLang="en-US" sz="1600" b="1" noProof="1">
                <a:ea typeface="+mn-ea"/>
                <a:cs typeface="Arial" panose="020B0604020202020204" pitchFamily="34" charset="0"/>
                <a:sym typeface="+mn-ea"/>
              </a:rPr>
              <a:t>12 место</a:t>
            </a: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1600" b="1" noProof="1">
              <a:sym typeface="+mn-ea"/>
            </a:endParaRPr>
          </a:p>
          <a:p>
            <a:pPr algn="ctr" eaLnBrk="1" hangingPunct="1">
              <a:defRPr/>
            </a:pPr>
            <a:endParaRPr lang="ru-RU" altLang="en-US" sz="5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eaLnBrk="1" hangingPunct="1">
              <a:defRPr/>
            </a:pPr>
            <a:r>
              <a:rPr lang="en-US" altLang="ru-RU" sz="5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+mn-ea"/>
                <a:cs typeface="Arial" panose="020B0604020202020204" pitchFamily="34" charset="0"/>
              </a:rPr>
              <a:t> </a:t>
            </a:r>
            <a:endParaRPr lang="en-US" altLang="ru-RU" sz="5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0903" name="Замещающее содержимое 16" descr="gold_medal_PNG51">
            <a:extLst>
              <a:ext uri="{FF2B5EF4-FFF2-40B4-BE49-F238E27FC236}">
                <a16:creationId xmlns:a16="http://schemas.microsoft.com/office/drawing/2014/main" id="{92F24C33-E932-4B77-B182-9DE61A6E2CC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80430" y="1917704"/>
            <a:ext cx="3003551" cy="4208463"/>
          </a:xfrm>
        </p:spPr>
      </p:pic>
      <p:sp>
        <p:nvSpPr>
          <p:cNvPr id="80904" name="Прямоугольник 4">
            <a:extLst>
              <a:ext uri="{FF2B5EF4-FFF2-40B4-BE49-F238E27FC236}">
                <a16:creationId xmlns:a16="http://schemas.microsoft.com/office/drawing/2014/main" id="{D5F96405-EFB7-4A80-84B1-AA32E7EA4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2051" y="2767013"/>
            <a:ext cx="2400300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en-US" sz="1600" b="1" noProof="1">
                <a:latin typeface="Arial" panose="020B0604020202020204" pitchFamily="34" charset="0"/>
              </a:rPr>
              <a:t>2020 год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en-US" sz="1600" b="1" noProof="1">
                <a:latin typeface="Arial" panose="020B0604020202020204" pitchFamily="34" charset="0"/>
              </a:rPr>
              <a:t>83,58 баллов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en-US" sz="1600" b="1" noProof="1">
                <a:latin typeface="Arial" panose="020B0604020202020204" pitchFamily="34" charset="0"/>
              </a:rPr>
              <a:t>2 место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ее содержимое 1">
            <a:extLst>
              <a:ext uri="{FF2B5EF4-FFF2-40B4-BE49-F238E27FC236}">
                <a16:creationId xmlns:a16="http://schemas.microsoft.com/office/drawing/2014/main" id="{4D0C5814-26CB-4DC6-8D0D-E2E2B6E176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8038" y="1508125"/>
            <a:ext cx="10869612" cy="1223352"/>
          </a:xfrm>
        </p:spPr>
        <p:txBody>
          <a:bodyPr>
            <a:noAutofit/>
          </a:bodyPr>
          <a:lstStyle/>
          <a:p>
            <a:pPr marL="0" indent="0" algn="just" eaLnBrk="1" hangingPunct="1">
              <a:buFontTx/>
              <a:buNone/>
              <a:defRPr/>
            </a:pPr>
            <a:r>
              <a:rPr lang="ru-RU" altLang="en-US" sz="1400" noProof="1"/>
              <a:t>	По итогам конкурсного отбора проектов по предоставлению бюджета для граждан, проведенного министерством финансов Ставропольского края в 2021 году, Апанасенковский муниципальный район занял первое место в наминации «Лучшая информационная панель» (дашборд).</a:t>
            </a:r>
          </a:p>
          <a:p>
            <a:pPr algn="just" eaLnBrk="1" hangingPunct="1">
              <a:defRPr/>
            </a:pPr>
            <a:endParaRPr lang="ru-RU" altLang="en-US" sz="1400" noProof="1"/>
          </a:p>
        </p:txBody>
      </p:sp>
      <p:sp>
        <p:nvSpPr>
          <p:cNvPr id="82947" name="Заголовок 8">
            <a:extLst>
              <a:ext uri="{FF2B5EF4-FFF2-40B4-BE49-F238E27FC236}">
                <a16:creationId xmlns:a16="http://schemas.microsoft.com/office/drawing/2014/main" id="{3DDD40F3-A07B-41C4-BBDC-D3751531386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  <a:latin typeface="Cambria" panose="02040503050406030204" pitchFamily="18" charset="0"/>
                <a:ea typeface="Microsoft YaHei" panose="020B0503020204020204" pitchFamily="34" charset="-122"/>
                <a:sym typeface="SimSun" panose="02010600030101010101" pitchFamily="2" charset="-122"/>
              </a:rPr>
              <a:t>Информация о результатах конкурса проектов по представлению бюджета для граждан</a:t>
            </a:r>
          </a:p>
        </p:txBody>
      </p:sp>
      <p:pic>
        <p:nvPicPr>
          <p:cNvPr id="82948" name="Замещающее содержимое 2" descr="depositphotos_36416103-stock-illustration-design-creative-idea-and-innovation">
            <a:extLst>
              <a:ext uri="{FF2B5EF4-FFF2-40B4-BE49-F238E27FC236}">
                <a16:creationId xmlns:a16="http://schemas.microsoft.com/office/drawing/2014/main" id="{E358370C-F5E6-40BE-97D2-1B4214237DB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3194" y="930276"/>
            <a:ext cx="12792075" cy="6423172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B8BAB34A-97D1-4C73-A269-A93FB96888A9}"/>
              </a:ext>
            </a:extLst>
          </p:cNvPr>
          <p:cNvSpPr>
            <a:spLocks noGrp="1"/>
          </p:cNvSpPr>
          <p:nvPr/>
        </p:nvSpPr>
        <p:spPr>
          <a:xfrm>
            <a:off x="-9525" y="-15875"/>
            <a:ext cx="12201525" cy="933450"/>
          </a:xfrm>
          <a:prstGeom prst="rect">
            <a:avLst/>
          </a:prstGeom>
          <a:blipFill rotWithShape="1">
            <a:blip r:embed="rId3">
              <a:alphaModFix amt="81000"/>
            </a:blip>
            <a:stretch>
              <a:fillRect/>
            </a:stretch>
          </a:blipFill>
        </p:spPr>
        <p:txBody>
          <a:bodyPr anchor="ctr"/>
          <a:lstStyle/>
          <a:p>
            <a:pPr algn="ctr" defTabSz="914400" eaLnBrk="1" hangingPunct="1">
              <a:lnSpc>
                <a:spcPct val="90000"/>
              </a:lnSpc>
              <a:defRPr/>
            </a:pPr>
            <a:r>
              <a:rPr lang="ru-RU" altLang="ru-RU" b="1" noProof="1">
                <a:latin typeface="Times New Roman" pitchFamily="18" charset="0"/>
                <a:cs typeface="Aharoni" pitchFamily="2" charset="-79"/>
                <a:sym typeface="+mn-ea"/>
              </a:rPr>
              <a:t>Функциональная структура бюджета </a:t>
            </a:r>
          </a:p>
          <a:p>
            <a:pPr algn="ctr" defTabSz="914400" eaLnBrk="1" hangingPunct="1">
              <a:lnSpc>
                <a:spcPct val="90000"/>
              </a:lnSpc>
              <a:defRPr/>
            </a:pPr>
            <a:r>
              <a:rPr lang="ru-RU" altLang="ru-RU" b="1" noProof="1">
                <a:latin typeface="Times New Roman" pitchFamily="18" charset="0"/>
                <a:cs typeface="Aharoni" pitchFamily="2" charset="-79"/>
                <a:sym typeface="+mn-ea"/>
              </a:rPr>
              <a:t>Апанасенковского муниципального округа Ставропольского края</a:t>
            </a:r>
          </a:p>
          <a:p>
            <a:pPr algn="ctr" defTabSz="914400" eaLnBrk="1" hangingPunct="1">
              <a:lnSpc>
                <a:spcPct val="90000"/>
              </a:lnSpc>
              <a:defRPr/>
            </a:pPr>
            <a:r>
              <a:rPr lang="ru-RU" altLang="ru-RU" b="1" noProof="1">
                <a:latin typeface="Times New Roman" pitchFamily="18" charset="0"/>
                <a:cs typeface="Aharoni" pitchFamily="2" charset="-79"/>
                <a:sym typeface="+mn-ea"/>
              </a:rPr>
              <a:t> </a:t>
            </a:r>
            <a:r>
              <a:rPr lang="ru-RU" altLang="ru-RU" b="1" noProof="1">
                <a:latin typeface="Times New Roman" pitchFamily="18" charset="0"/>
                <a:sym typeface="+mn-ea"/>
              </a:rPr>
              <a:t>на 2022 год и плановый период 2023 и 2024 годов</a:t>
            </a:r>
            <a:endParaRPr lang="ru-RU" altLang="ru-RU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sym typeface="+mn-ea"/>
            </a:endParaRPr>
          </a:p>
        </p:txBody>
      </p:sp>
      <p:graphicFrame>
        <p:nvGraphicFramePr>
          <p:cNvPr id="49155" name="Замещающее содержимое 49154">
            <a:extLst>
              <a:ext uri="{FF2B5EF4-FFF2-40B4-BE49-F238E27FC236}">
                <a16:creationId xmlns:a16="http://schemas.microsoft.com/office/drawing/2014/main" id="{6D3EC052-7CF1-4604-9F6B-1DEBBCFFE64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0523291"/>
              </p:ext>
            </p:extLst>
          </p:nvPr>
        </p:nvGraphicFramePr>
        <p:xfrm>
          <a:off x="922342" y="1230923"/>
          <a:ext cx="10415588" cy="5648678"/>
        </p:xfrm>
        <a:graphic>
          <a:graphicData uri="http://schemas.openxmlformats.org/drawingml/2006/table">
            <a:tbl>
              <a:tblPr/>
              <a:tblGrid>
                <a:gridCol w="4000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8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4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3654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6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Наименование раздела</a:t>
                      </a:r>
                      <a:endParaRPr lang="zh-CN" altLang="x-none" sz="16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6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6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6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600" b="1" dirty="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654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Всего: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1 495 199,81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1 209 320,34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1 174 594,82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1 199 159,19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59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152 239,64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161 735,41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149 098,63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145 318,75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597">
                <a:tc>
                  <a:txBody>
                    <a:bodyPr/>
                    <a:lstStyle/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989,47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1 020,26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1 053,62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012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x-none" sz="1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7 646,39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8 252,35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8 252,35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7 852,35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59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380 714,43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58 538,87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30 047,88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28 871,93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126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18 710,36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22 693,54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10 698,43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10 198,43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59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543 586,76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556 736,24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556 961,40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558 370,76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859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Культура и кинематография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69 843,28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76 071,04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71 394,56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70 873,63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012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306 418,62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308 710,04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321 086,15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336 184,56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859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altLang="x-none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16 040,33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15 593,16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11 935,16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12 435,16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859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Условно-утвержденные расходы</a:t>
                      </a:r>
                    </a:p>
                  </a:txBody>
                  <a:tcPr marL="91444" marR="91444" marT="45721" marB="4572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14 100,00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28 000,00</a:t>
                      </a:r>
                    </a:p>
                  </a:txBody>
                  <a:tcPr marL="91444" marR="91444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FB950F7-E51B-4BFF-BBC4-BD8FA8CE496E}"/>
              </a:ext>
            </a:extLst>
          </p:cNvPr>
          <p:cNvSpPr/>
          <p:nvPr/>
        </p:nvSpPr>
        <p:spPr>
          <a:xfrm>
            <a:off x="10560053" y="758825"/>
            <a:ext cx="148907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242A0632-908D-46CD-A630-7D38E80F4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6" y="-6348"/>
            <a:ext cx="12201525" cy="923925"/>
          </a:xfrm>
          <a:blipFill rotWithShape="1">
            <a:blip r:embed="rId3">
              <a:alphaModFix amt="90000"/>
            </a:blip>
            <a:stretch>
              <a:fillRect/>
            </a:stretch>
          </a:blipFill>
        </p:spPr>
        <p:txBody>
          <a:bodyPr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noProof="1">
                <a:ln w="0"/>
                <a:cs typeface="+mn-cs"/>
                <a:sym typeface="+mn-ea"/>
              </a:rPr>
              <a:t>Административно-территориальное</a:t>
            </a:r>
            <a:r>
              <a:rPr lang="ru-RU" sz="1800" b="1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cs"/>
                <a:sym typeface="+mn-ea"/>
              </a:rPr>
              <a:t> деление Апанасенковского муниципального округа Ставропольского края</a:t>
            </a:r>
            <a:endParaRPr lang="ru-RU" altLang="en-US" sz="20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cs"/>
              <a:sym typeface="+mn-ea"/>
            </a:endParaRPr>
          </a:p>
        </p:txBody>
      </p:sp>
      <p:pic>
        <p:nvPicPr>
          <p:cNvPr id="37891" name="Рисунок 2">
            <a:extLst>
              <a:ext uri="{FF2B5EF4-FFF2-40B4-BE49-F238E27FC236}">
                <a16:creationId xmlns:a16="http://schemas.microsoft.com/office/drawing/2014/main" id="{41BC9F14-FC3E-49E0-B4F3-79CBE0BCB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6388" y="660400"/>
            <a:ext cx="16002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Изображение 14" descr="vector-compass-in-gray">
            <a:extLst>
              <a:ext uri="{FF2B5EF4-FFF2-40B4-BE49-F238E27FC236}">
                <a16:creationId xmlns:a16="http://schemas.microsoft.com/office/drawing/2014/main" id="{8179FDEF-C74D-4811-B4FF-60B3BF493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40000">
            <a:off x="-524668" y="4072737"/>
            <a:ext cx="3740150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Замещающее содержимое 3" descr="85213457_2418775_090b58f0e20339e956645a019efbd6f2">
            <a:extLst>
              <a:ext uri="{FF2B5EF4-FFF2-40B4-BE49-F238E27FC236}">
                <a16:creationId xmlns:a16="http://schemas.microsoft.com/office/drawing/2014/main" id="{D5041809-CEB7-459A-9D14-50102FCFCC5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4025" y="682629"/>
            <a:ext cx="8923339" cy="6207125"/>
          </a:xfrm>
        </p:spPr>
      </p:pic>
      <p:pic>
        <p:nvPicPr>
          <p:cNvPr id="7" name="Замещающее содержимое 6">
            <a:extLst>
              <a:ext uri="{FF2B5EF4-FFF2-40B4-BE49-F238E27FC236}">
                <a16:creationId xmlns:a16="http://schemas.microsoft.com/office/drawing/2014/main" id="{BF43352A-7765-41F5-A5A4-8523EC1281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6" t="20093" r="-1129" b="26134"/>
          <a:stretch>
            <a:fillRect/>
          </a:stretch>
        </p:blipFill>
        <p:spPr>
          <a:xfrm rot="20880000">
            <a:off x="2028831" y="443230"/>
            <a:ext cx="8085455" cy="5760720"/>
          </a:xfrm>
          <a:effectLst>
            <a:outerShdw blurRad="50800" dist="38100" sx="102000" sy="102000" algn="l" rotWithShape="0">
              <a:schemeClr val="accent3">
                <a:lumMod val="50000"/>
                <a:alpha val="100000"/>
              </a:schemeClr>
            </a:outerShdw>
          </a:effectLst>
          <a:scene3d>
            <a:camera prst="obliqueTopRight"/>
            <a:lightRig rig="threePt" dir="t"/>
          </a:scene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Замещающее содержимое 5" descr="57ba644b0fb90156b017c538">
            <a:extLst>
              <a:ext uri="{FF2B5EF4-FFF2-40B4-BE49-F238E27FC236}">
                <a16:creationId xmlns:a16="http://schemas.microsoft.com/office/drawing/2014/main" id="{4D1EB4C6-84B8-4470-89ED-4BB1AFDB68B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64701" y="2038350"/>
            <a:ext cx="2381251" cy="4351338"/>
          </a:xfrm>
        </p:spPr>
      </p:pic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439B8BF-C82D-4370-BF3C-ABB681408E05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780128238"/>
              </p:ext>
            </p:extLst>
          </p:nvPr>
        </p:nvGraphicFramePr>
        <p:xfrm>
          <a:off x="463555" y="1348154"/>
          <a:ext cx="10614025" cy="5401466"/>
        </p:xfrm>
        <a:graphic>
          <a:graphicData uri="http://schemas.openxmlformats.org/drawingml/2006/table">
            <a:tbl>
              <a:tblPr/>
              <a:tblGrid>
                <a:gridCol w="39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13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0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6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0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926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Расходы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 год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Отклонение (+;-)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3215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01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Всего: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1 495 199,81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1 209 320,34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- 285 879,47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Общегосударственные вопросы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152 239,64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161 735,41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9 495,77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Национальная оборона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989,47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989,47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7 646,39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8 252,35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605,96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Национальная экономика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380 714,43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58 538,87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-322 175,56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Жилищно-коммунальное хозяйство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18 710,36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22 693,54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3 983,18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543 586,76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556 736,24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13 149,48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Культура, кинематография и средства массовой информации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69 843,28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76 071,04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6 227,76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+mn-ea"/>
                        </a:rPr>
                        <a:t>Социальная политика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306 418,62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308 710,26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2 291,64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2E9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8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+mn-ea"/>
                        </a:rPr>
                        <a:t>Физическая культура и спорт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16 040,33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15 593,16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-447,17</a:t>
                      </a:r>
                    </a:p>
                  </a:txBody>
                  <a:tcPr marL="91435" marR="91435" marT="45722" marB="4572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A8AC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A8630CBA-06B2-4EA6-B0F7-E49C78B104D1}"/>
              </a:ext>
            </a:extLst>
          </p:cNvPr>
          <p:cNvSpPr>
            <a:spLocks noGrp="1"/>
          </p:cNvSpPr>
          <p:nvPr/>
        </p:nvSpPr>
        <p:spPr>
          <a:xfrm>
            <a:off x="-9525" y="-15875"/>
            <a:ext cx="12201525" cy="933450"/>
          </a:xfrm>
          <a:prstGeom prst="rect">
            <a:avLst/>
          </a:prstGeom>
          <a:blipFill rotWithShape="1">
            <a:blip r:embed="rId4">
              <a:alphaModFix amt="81000"/>
            </a:blip>
            <a:stretch>
              <a:fillRect/>
            </a:stretch>
          </a:blipFill>
        </p:spPr>
        <p:txBody>
          <a:bodyPr anchor="ctr"/>
          <a:lstStyle/>
          <a:p>
            <a:pPr algn="ctr" defTabSz="914400" eaLnBrk="1" hangingPunct="1">
              <a:lnSpc>
                <a:spcPct val="90000"/>
              </a:lnSpc>
              <a:defRPr/>
            </a:pPr>
            <a:r>
              <a:rPr lang="ru-RU" altLang="ru-RU" b="1" noProof="1">
                <a:latin typeface="Times New Roman" pitchFamily="18" charset="0"/>
                <a:cs typeface="Aharoni" pitchFamily="2" charset="-79"/>
                <a:sym typeface="+mn-ea"/>
              </a:rPr>
              <a:t>Функциональная структура бюджета </a:t>
            </a:r>
          </a:p>
          <a:p>
            <a:pPr algn="ctr" defTabSz="914400" eaLnBrk="1" hangingPunct="1">
              <a:lnSpc>
                <a:spcPct val="90000"/>
              </a:lnSpc>
              <a:defRPr/>
            </a:pPr>
            <a:r>
              <a:rPr lang="ru-RU" altLang="ru-RU" b="1" noProof="1">
                <a:latin typeface="Times New Roman" pitchFamily="18" charset="0"/>
                <a:cs typeface="Aharoni" pitchFamily="2" charset="-79"/>
                <a:sym typeface="+mn-ea"/>
              </a:rPr>
              <a:t>Апанасенковского муниципального округа Ставропольского края </a:t>
            </a:r>
            <a:endParaRPr lang="ru-RU" altLang="ru-RU" b="1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haroni" pitchFamily="2" charset="-79"/>
              <a:sym typeface="+mn-ea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E5E0756-EE4F-440F-A4C3-D66BADDDF3BA}"/>
              </a:ext>
            </a:extLst>
          </p:cNvPr>
          <p:cNvSpPr/>
          <p:nvPr/>
        </p:nvSpPr>
        <p:spPr>
          <a:xfrm>
            <a:off x="10315577" y="908050"/>
            <a:ext cx="148907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Замещающее содержимое 3">
            <a:extLst>
              <a:ext uri="{FF2B5EF4-FFF2-40B4-BE49-F238E27FC236}">
                <a16:creationId xmlns:a16="http://schemas.microsoft.com/office/drawing/2014/main" id="{5CF3D462-DEFD-4690-8F3C-AE3BE7237D7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14232276"/>
              </p:ext>
            </p:extLst>
          </p:nvPr>
        </p:nvGraphicFramePr>
        <p:xfrm>
          <a:off x="903287" y="1120483"/>
          <a:ext cx="10375900" cy="529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06" name="Worksheet" r:id="rId4" imgW="11591945" imgH="5915160" progId="Excel.Sheet.8">
                  <p:embed/>
                </p:oleObj>
              </mc:Choice>
              <mc:Fallback>
                <p:oleObj name="Worksheet" r:id="rId4" imgW="11591945" imgH="5915160" progId="Excel.Sheet.8">
                  <p:embed/>
                  <p:pic>
                    <p:nvPicPr>
                      <p:cNvPr id="0" name="Замещающее содержимое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7" y="1120483"/>
                        <a:ext cx="10375900" cy="529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07759DFD-0F20-4655-91EB-8E66F83686FF}"/>
              </a:ext>
            </a:extLst>
          </p:cNvPr>
          <p:cNvSpPr>
            <a:spLocks noGrp="1"/>
          </p:cNvSpPr>
          <p:nvPr/>
        </p:nvSpPr>
        <p:spPr>
          <a:xfrm>
            <a:off x="-9525" y="-15875"/>
            <a:ext cx="12201525" cy="933450"/>
          </a:xfrm>
          <a:prstGeom prst="rect">
            <a:avLst/>
          </a:prstGeom>
          <a:blipFill rotWithShape="1">
            <a:blip r:embed="rId6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Распределение расходов</a:t>
            </a:r>
          </a:p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бюджета Апанасенковского муниципального округа Ставропольского края в 2022 году по разделам</a:t>
            </a:r>
            <a:endParaRPr lang="ru-RU" altLang="x-none" sz="1800" b="1" noProof="1">
              <a:ln w="0"/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3EC59E34-7BFD-44F2-A5D5-D955FC749F63}"/>
              </a:ext>
            </a:extLst>
          </p:cNvPr>
          <p:cNvSpPr>
            <a:spLocks noGrp="1"/>
          </p:cNvSpPr>
          <p:nvPr/>
        </p:nvSpPr>
        <p:spPr>
          <a:xfrm>
            <a:off x="-30160" y="-4762"/>
            <a:ext cx="12201527" cy="933451"/>
          </a:xfrm>
          <a:prstGeom prst="rect">
            <a:avLst/>
          </a:prstGeom>
          <a:blipFill rotWithShape="1">
            <a:blip r:embed="rId4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ru-RU" sz="1800" b="1" noProof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Расходы бюджета Апанасенковского муниципального округа Ставропольского края</a:t>
            </a:r>
          </a:p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ru-RU" sz="1800" b="1" noProof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 в разрезе главных распорядителей</a:t>
            </a:r>
            <a:endParaRPr lang="ru-RU" altLang="ru-RU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graphicFrame>
        <p:nvGraphicFramePr>
          <p:cNvPr id="91139" name="Замещающее содержимое 2">
            <a:hlinkClick r:id="" action="ppaction://ole?verb=1"/>
            <a:extLst>
              <a:ext uri="{FF2B5EF4-FFF2-40B4-BE49-F238E27FC236}">
                <a16:creationId xmlns:a16="http://schemas.microsoft.com/office/drawing/2014/main" id="{57C35E05-5A42-4720-BD5A-6029DD2564F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8890000" y="3906838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431" r:id="rId5" imgW="914400" imgH="215640" progId="Equation.KSEE3">
                  <p:embed/>
                </p:oleObj>
              </mc:Choice>
              <mc:Fallback>
                <p:oleObj r:id="rId5" imgW="914400" imgH="215640" progId="Equation.KSEE3">
                  <p:embed/>
                  <p:pic>
                    <p:nvPicPr>
                      <p:cNvPr id="0" name="Замещающее содержимое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0" y="3906838"/>
                        <a:ext cx="9144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0665D94-85E3-4CB8-AA6C-72BE10CB3C06}"/>
              </a:ext>
            </a:extLst>
          </p:cNvPr>
          <p:cNvSpPr/>
          <p:nvPr/>
        </p:nvSpPr>
        <p:spPr>
          <a:xfrm>
            <a:off x="10631488" y="808038"/>
            <a:ext cx="1382712" cy="196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9DDE047-9B34-436F-991D-F3C5F0814848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84035585"/>
              </p:ext>
            </p:extLst>
          </p:nvPr>
        </p:nvGraphicFramePr>
        <p:xfrm>
          <a:off x="179388" y="1207254"/>
          <a:ext cx="11834812" cy="5255667"/>
        </p:xfrm>
        <a:graphic>
          <a:graphicData uri="http://schemas.openxmlformats.org/drawingml/2006/table">
            <a:tbl>
              <a:tblPr/>
              <a:tblGrid>
                <a:gridCol w="6121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36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7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8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Основной текст (восточно-азиат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2021 год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1. Совет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муниципального округа Ставропольского края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5 483,92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4 329,70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4 229,70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4 329,70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2. Администрация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муниципального округа Ставропольского края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489 852,42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139 938,90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117 608,87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113 996,71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3. Отдел имущественных и земельных отношений администрации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муниципального округа Ставропольского края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5 521,20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6 478,78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6 278,78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6 178,78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4. Финансовое управление администрации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муниципального округа Ставропольского края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13 794,15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16 188,20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13 288,20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13 088,20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2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Отдел образования администрации </a:t>
                      </a:r>
                      <a:r>
                        <a:rPr lang="ru-RU" sz="1200" b="1" i="0" u="none" kern="1200" baseline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lang="ru-RU" sz="12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муниципального округа Ставропольского края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Основной текст (восточно-азиат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544 505,68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559 971,47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560 662,63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551 150,16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1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6. Отдел культуры администрации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муниципального округа Ставропольского края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82 064,15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87 985,41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83 308,93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94 294,95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7. Управление труда и социальной защиты населения администрации АМО СК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291 481,80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286 950,64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303 582,14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318 192,03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Контрольно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- счетная палата АМО СК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587244"/>
                  </a:ext>
                </a:extLst>
              </a:tr>
              <a:tr h="4432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9. Управление сельского хозяйства и охраны окружающей среды администрации </a:t>
                      </a:r>
                      <a:r>
                        <a:rPr kumimoji="0" lang="ru-RU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Апанасенковского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 муниципального округа Ставропольского края 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8 641,07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6 870,92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6 864,54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6 714,54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4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10. Территориальные отделы администрации АМО СК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53 855,42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98 587,12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62 651,83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61 194,92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4132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3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Условно утвержденные расходы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14 100,00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28 000,00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026390"/>
                  </a:ext>
                </a:extLst>
              </a:tr>
              <a:tr h="383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Всего: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1 495 199,81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1 209 320,34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1 174 594,82</a:t>
                      </a: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1 199 159,19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27" marR="91427" marT="45716" marB="4571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4A3">
                        <a:alpha val="45097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4AE41EEC-6E08-4DA0-86C4-137CD06D3F6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56261662"/>
              </p:ext>
            </p:extLst>
          </p:nvPr>
        </p:nvGraphicFramePr>
        <p:xfrm>
          <a:off x="269968" y="1042103"/>
          <a:ext cx="11852367" cy="4964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4191228358"/>
                    </a:ext>
                  </a:extLst>
                </a:gridCol>
                <a:gridCol w="8360228">
                  <a:extLst>
                    <a:ext uri="{9D8B030D-6E8A-4147-A177-3AD203B41FA5}">
                      <a16:colId xmlns:a16="http://schemas.microsoft.com/office/drawing/2014/main" val="3296169276"/>
                    </a:ext>
                  </a:extLst>
                </a:gridCol>
                <a:gridCol w="940527">
                  <a:extLst>
                    <a:ext uri="{9D8B030D-6E8A-4147-A177-3AD203B41FA5}">
                      <a16:colId xmlns:a16="http://schemas.microsoft.com/office/drawing/2014/main" val="4033111084"/>
                    </a:ext>
                  </a:extLst>
                </a:gridCol>
                <a:gridCol w="984069">
                  <a:extLst>
                    <a:ext uri="{9D8B030D-6E8A-4147-A177-3AD203B41FA5}">
                      <a16:colId xmlns:a16="http://schemas.microsoft.com/office/drawing/2014/main" val="310209423"/>
                    </a:ext>
                  </a:extLst>
                </a:gridCol>
                <a:gridCol w="1018903">
                  <a:extLst>
                    <a:ext uri="{9D8B030D-6E8A-4147-A177-3AD203B41FA5}">
                      <a16:colId xmlns:a16="http://schemas.microsoft.com/office/drawing/2014/main" val="1018799809"/>
                    </a:ext>
                  </a:extLst>
                </a:gridCol>
              </a:tblGrid>
              <a:tr h="2297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7648811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161 735,41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149 098,63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145 318,75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87705148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2 263,90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2 263,90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1 963,90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6316016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6 099,90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6 099,90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6 099,90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81080765"/>
                  </a:ext>
                </a:extLst>
              </a:tr>
              <a:tr h="21396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50 981,44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49 481,44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48 763,91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73605812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Судебная система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3,53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3, 18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90745392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13 723,20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13 223,20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13 023,20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16694347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 фонды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36434579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88 106,91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77 926,66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75 364,66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25817333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989,47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1 020,26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1 053,62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38403394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989,47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1 020,26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1 053,62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62698186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8 252,35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8 252,35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7 852,35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78170503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8 252,35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8 252,35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7 852,35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35020200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58 538,87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30 047,88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28 871,93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06087981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 и рыболовство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6 870,92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6 864,54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6 714,54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40223139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508,00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208,00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208,00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58094067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Дорожное хозяйство (дорожные фонды)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49 402,35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22 317,74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21 491,79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58770587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04 12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1 757,60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657,60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457,60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11944130"/>
                  </a:ext>
                </a:extLst>
              </a:tr>
            </a:tbl>
          </a:graphicData>
        </a:graphic>
      </p:graphicFrame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6DC72248-2C06-42FE-959D-CEB8B172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42"/>
            <a:ext cx="10972800" cy="564261"/>
          </a:xfrm>
          <a:prstGeom prst="rect">
            <a:avLst/>
          </a:prstGeo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Расходы бюджета Апанасенковского муниципального округа Ставропольского края</a:t>
            </a:r>
            <a:b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</a:b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по разделам, подразделам на 2022 – 2024 годы</a:t>
            </a:r>
            <a:endParaRPr lang="ru-RU" altLang="x-none" sz="1800" b="1" noProof="1">
              <a:ln w="0"/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83022AA-E517-43F4-84F9-B0856F576882}"/>
              </a:ext>
            </a:extLst>
          </p:cNvPr>
          <p:cNvSpPr/>
          <p:nvPr/>
        </p:nvSpPr>
        <p:spPr>
          <a:xfrm>
            <a:off x="10093325" y="838899"/>
            <a:ext cx="148907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1483366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4AE41EEC-6E08-4DA0-86C4-137CD06D3F6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08494044"/>
              </p:ext>
            </p:extLst>
          </p:nvPr>
        </p:nvGraphicFramePr>
        <p:xfrm>
          <a:off x="235132" y="1152381"/>
          <a:ext cx="11852366" cy="5325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4191228358"/>
                    </a:ext>
                  </a:extLst>
                </a:gridCol>
                <a:gridCol w="7469275">
                  <a:extLst>
                    <a:ext uri="{9D8B030D-6E8A-4147-A177-3AD203B41FA5}">
                      <a16:colId xmlns:a16="http://schemas.microsoft.com/office/drawing/2014/main" val="3296169276"/>
                    </a:ext>
                  </a:extLst>
                </a:gridCol>
                <a:gridCol w="1336431">
                  <a:extLst>
                    <a:ext uri="{9D8B030D-6E8A-4147-A177-3AD203B41FA5}">
                      <a16:colId xmlns:a16="http://schemas.microsoft.com/office/drawing/2014/main" val="4033111084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310209423"/>
                    </a:ext>
                  </a:extLst>
                </a:gridCol>
                <a:gridCol w="1290543">
                  <a:extLst>
                    <a:ext uri="{9D8B030D-6E8A-4147-A177-3AD203B41FA5}">
                      <a16:colId xmlns:a16="http://schemas.microsoft.com/office/drawing/2014/main" val="1018799809"/>
                    </a:ext>
                  </a:extLst>
                </a:gridCol>
              </a:tblGrid>
              <a:tr h="2297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7648811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22 693,54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10 698,43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10 198,43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87705148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Благоустройство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22 693,54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10 698,43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10 198,43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96424705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556 736,24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556 961,40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558 370,76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42210430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Дошкольное образование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150 406,06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146 089,28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145 664,06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96316016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образование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346 824,92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351 063,82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341 431,40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81080765"/>
                  </a:ext>
                </a:extLst>
              </a:tr>
              <a:tr h="21396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34 907,18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35 210,22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46 777,22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73605812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Молодежная политика </a:t>
                      </a:r>
                      <a:r>
                        <a:rPr lang="ru-RU" sz="1100" dirty="0"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4 469,27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4 469,27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4 369,27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90745392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20 128,81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20 128,81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20 128,81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16694347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76 071,04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71 394,56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70 873,63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36434579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72 370,45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67 693,97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67 173,04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25817333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3 700,59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3 700,59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3 700,59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38403394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308 710,26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321 086,15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336 184,56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62698186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110 252,56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111 680,53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113 396,41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78170503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Охрана семьи и детства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184 422,98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195 370,49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208 753,02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35020200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14 034,72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14 035,13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14 035,13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06087981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15 593,16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11 935,16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12 435,16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40223139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14 595,38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11 537,38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12 037,38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58094067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Массовый спорт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997,78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397,78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397,78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58770587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Условно утвержденные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14 100,00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28 000,00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86480950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1 209 320,34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1 174 594,82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1 199 159,19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11944130"/>
                  </a:ext>
                </a:extLst>
              </a:tr>
            </a:tbl>
          </a:graphicData>
        </a:graphic>
      </p:graphicFrame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6DC72248-2C06-42FE-959D-CEB8B172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755" y="250849"/>
            <a:ext cx="10972800" cy="564261"/>
          </a:xfrm>
          <a:prstGeom prst="rect">
            <a:avLst/>
          </a:prstGeo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Расходы бюджета Апанасенковского муниципального округа Ставропольского края</a:t>
            </a:r>
            <a:b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</a:b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по разделам, подразделам на 2022 – 2024 годы</a:t>
            </a:r>
            <a:endParaRPr lang="ru-RU" altLang="x-none" sz="1800" b="1" noProof="1">
              <a:ln w="0"/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83022AA-E517-43F4-84F9-B0856F576882}"/>
              </a:ext>
            </a:extLst>
          </p:cNvPr>
          <p:cNvSpPr/>
          <p:nvPr/>
        </p:nvSpPr>
        <p:spPr>
          <a:xfrm>
            <a:off x="10093325" y="838899"/>
            <a:ext cx="148907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3966003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4AE41EEC-6E08-4DA0-86C4-137CD06D3F6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03257681"/>
              </p:ext>
            </p:extLst>
          </p:nvPr>
        </p:nvGraphicFramePr>
        <p:xfrm>
          <a:off x="235136" y="1152385"/>
          <a:ext cx="11321144" cy="1957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0228">
                  <a:extLst>
                    <a:ext uri="{9D8B030D-6E8A-4147-A177-3AD203B41FA5}">
                      <a16:colId xmlns:a16="http://schemas.microsoft.com/office/drawing/2014/main" val="3296169276"/>
                    </a:ext>
                  </a:extLst>
                </a:gridCol>
                <a:gridCol w="940527">
                  <a:extLst>
                    <a:ext uri="{9D8B030D-6E8A-4147-A177-3AD203B41FA5}">
                      <a16:colId xmlns:a16="http://schemas.microsoft.com/office/drawing/2014/main" val="4033111084"/>
                    </a:ext>
                  </a:extLst>
                </a:gridCol>
                <a:gridCol w="984069">
                  <a:extLst>
                    <a:ext uri="{9D8B030D-6E8A-4147-A177-3AD203B41FA5}">
                      <a16:colId xmlns:a16="http://schemas.microsoft.com/office/drawing/2014/main" val="310209423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1018799809"/>
                    </a:ext>
                  </a:extLst>
                </a:gridCol>
              </a:tblGrid>
              <a:tr h="1855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7648811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618 694,17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623 906,10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624 553,85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705148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223 789,37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164 422,83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147 650,84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6424705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Социальное обеспечение и иные выплаты населению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296 819,29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309 267,09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324 410,88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2210430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52 443,71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52 671,70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64 168,52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1080765"/>
                  </a:ext>
                </a:extLst>
              </a:tr>
              <a:tr h="2139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Иные бюджетные ассигнования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14 573,80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10 281,10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10 375,10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3605812"/>
                  </a:ext>
                </a:extLst>
              </a:tr>
              <a:tr h="1941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Капитальные вложения в объекты государственной (муниципальной) собственности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3 000,00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9169405"/>
                  </a:ext>
                </a:extLst>
              </a:tr>
              <a:tr h="1941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Условно утвержденные расходы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14 100,00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28 000,00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7260873"/>
                  </a:ext>
                </a:extLst>
              </a:tr>
              <a:tr h="178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1 209 320,34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1 174 594,82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1 199 159,19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1944130"/>
                  </a:ext>
                </a:extLst>
              </a:tr>
            </a:tbl>
          </a:graphicData>
        </a:graphic>
      </p:graphicFrame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6DC72248-2C06-42FE-959D-CEB8B172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42"/>
            <a:ext cx="10972800" cy="564261"/>
          </a:xfrm>
          <a:prstGeom prst="rect">
            <a:avLst/>
          </a:prstGeo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Расходы бюджета Апанасенковского муниципального округа Ставропольского края</a:t>
            </a:r>
            <a:b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</a:br>
            <a:r>
              <a:rPr lang="ru-RU" altLang="x-none" sz="1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по видам расходов на 2022 – 2024 годы</a:t>
            </a:r>
            <a:endParaRPr lang="ru-RU" altLang="x-none" sz="1800" b="1" noProof="1">
              <a:ln w="0"/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83022AA-E517-43F4-84F9-B0856F576882}"/>
              </a:ext>
            </a:extLst>
          </p:cNvPr>
          <p:cNvSpPr/>
          <p:nvPr/>
        </p:nvSpPr>
        <p:spPr>
          <a:xfrm>
            <a:off x="10093325" y="838899"/>
            <a:ext cx="148907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0B28C1C-8E99-49AE-8541-1CFA71569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2307455"/>
              </p:ext>
            </p:extLst>
          </p:nvPr>
        </p:nvGraphicFramePr>
        <p:xfrm>
          <a:off x="296098" y="2866151"/>
          <a:ext cx="3931919" cy="2105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62E45D23-3D65-461C-AF23-6DB2D0F993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6701095"/>
              </p:ext>
            </p:extLst>
          </p:nvPr>
        </p:nvGraphicFramePr>
        <p:xfrm>
          <a:off x="4206245" y="2984455"/>
          <a:ext cx="3931919" cy="2005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ABEA421E-E049-40AB-BABB-2AF281D101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0645400"/>
              </p:ext>
            </p:extLst>
          </p:nvPr>
        </p:nvGraphicFramePr>
        <p:xfrm>
          <a:off x="8055430" y="2979942"/>
          <a:ext cx="3762099" cy="201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AB86569B-F0DE-4308-B27D-74FE710707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4033475"/>
              </p:ext>
            </p:extLst>
          </p:nvPr>
        </p:nvGraphicFramePr>
        <p:xfrm>
          <a:off x="487686" y="4853710"/>
          <a:ext cx="3762099" cy="201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id="{3DE7ECBC-89D3-4193-8C31-FE51F48371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9014292"/>
              </p:ext>
            </p:extLst>
          </p:nvPr>
        </p:nvGraphicFramePr>
        <p:xfrm>
          <a:off x="4206241" y="4857643"/>
          <a:ext cx="3762099" cy="201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B2A377F9-6BBB-4780-9066-5DDA512EA5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6027287"/>
              </p:ext>
            </p:extLst>
          </p:nvPr>
        </p:nvGraphicFramePr>
        <p:xfrm>
          <a:off x="8055430" y="4847930"/>
          <a:ext cx="3762099" cy="201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41443353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540D4CE1-EE90-4B32-9A55-613A5749914C}"/>
              </a:ext>
            </a:extLst>
          </p:cNvPr>
          <p:cNvSpPr/>
          <p:nvPr/>
        </p:nvSpPr>
        <p:spPr>
          <a:xfrm>
            <a:off x="61595" y="1451613"/>
            <a:ext cx="4848860" cy="48494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F426F581-A3ED-47E6-83AD-92CDDF9AC859}"/>
              </a:ext>
            </a:extLst>
          </p:cNvPr>
          <p:cNvSpPr>
            <a:spLocks noGrp="1"/>
          </p:cNvSpPr>
          <p:nvPr/>
        </p:nvSpPr>
        <p:spPr>
          <a:xfrm>
            <a:off x="-9525" y="-15875"/>
            <a:ext cx="12201525" cy="933450"/>
          </a:xfrm>
          <a:prstGeom prst="rect">
            <a:avLst/>
          </a:prstGeom>
          <a:blipFill rotWithShape="1">
            <a:blip r:embed="rId3">
              <a:alphaModFix amt="81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0">
              <a:spcBef>
                <a:spcPts val="1125"/>
              </a:spcBef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  <a:defRPr/>
            </a:pPr>
            <a:r>
              <a:rPr lang="ru-RU" altLang="ru-RU" sz="1800" b="1" noProof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Муниципальные программы Апанасенковского муниципального округа Ставропольского края</a:t>
            </a:r>
            <a:endParaRPr lang="ru-RU" altLang="ru-RU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pic>
        <p:nvPicPr>
          <p:cNvPr id="93190" name="Замещающее содержимое 5" descr="depositphotos_92432878-stock-illustration-vector-illustration-abstract-molecules-and">
            <a:extLst>
              <a:ext uri="{FF2B5EF4-FFF2-40B4-BE49-F238E27FC236}">
                <a16:creationId xmlns:a16="http://schemas.microsoft.com/office/drawing/2014/main" id="{E3F701F9-6229-4F94-870D-E9EB0F8034CA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288" y="1011238"/>
            <a:ext cx="4256087" cy="5729287"/>
          </a:xfrm>
        </p:spPr>
      </p:pic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063C9727-26E9-47B4-8113-68771A74A54C}"/>
              </a:ext>
            </a:extLst>
          </p:cNvPr>
          <p:cNvSpPr/>
          <p:nvPr/>
        </p:nvSpPr>
        <p:spPr>
          <a:xfrm>
            <a:off x="4264030" y="1616077"/>
            <a:ext cx="530225" cy="466725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106D2B38-0983-40C8-A9EB-E2C24962F4E4}"/>
              </a:ext>
            </a:extLst>
          </p:cNvPr>
          <p:cNvSpPr/>
          <p:nvPr/>
        </p:nvSpPr>
        <p:spPr>
          <a:xfrm>
            <a:off x="3806830" y="1870077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CA14EE44-BAE4-429C-99A2-98EF7E546227}"/>
              </a:ext>
            </a:extLst>
          </p:cNvPr>
          <p:cNvSpPr/>
          <p:nvPr/>
        </p:nvSpPr>
        <p:spPr>
          <a:xfrm>
            <a:off x="4708530" y="1362083"/>
            <a:ext cx="530225" cy="466725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7862566D-0335-4ABD-AB72-8B652D7F899C}"/>
              </a:ext>
            </a:extLst>
          </p:cNvPr>
          <p:cNvSpPr/>
          <p:nvPr/>
        </p:nvSpPr>
        <p:spPr>
          <a:xfrm>
            <a:off x="4252915" y="2135196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3" name="Шестиугольник 12">
            <a:extLst>
              <a:ext uri="{FF2B5EF4-FFF2-40B4-BE49-F238E27FC236}">
                <a16:creationId xmlns:a16="http://schemas.microsoft.com/office/drawing/2014/main" id="{AF45D8C1-ABD5-4F55-9987-B88DC5AF1672}"/>
              </a:ext>
            </a:extLst>
          </p:cNvPr>
          <p:cNvSpPr/>
          <p:nvPr/>
        </p:nvSpPr>
        <p:spPr>
          <a:xfrm>
            <a:off x="4708530" y="1881190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75C19A62-1536-412D-A120-DACBB254D18E}"/>
              </a:ext>
            </a:extLst>
          </p:cNvPr>
          <p:cNvSpPr/>
          <p:nvPr/>
        </p:nvSpPr>
        <p:spPr>
          <a:xfrm>
            <a:off x="4699005" y="2390783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00C6BB19-D035-4C1A-8EF6-29B58223D0C6}"/>
              </a:ext>
            </a:extLst>
          </p:cNvPr>
          <p:cNvSpPr/>
          <p:nvPr/>
        </p:nvSpPr>
        <p:spPr>
          <a:xfrm>
            <a:off x="4699005" y="2890846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6" name="Шестиугольник 15">
            <a:extLst>
              <a:ext uri="{FF2B5EF4-FFF2-40B4-BE49-F238E27FC236}">
                <a16:creationId xmlns:a16="http://schemas.microsoft.com/office/drawing/2014/main" id="{A05860F0-CA98-4CDF-A509-0BA6DD5A4586}"/>
              </a:ext>
            </a:extLst>
          </p:cNvPr>
          <p:cNvSpPr/>
          <p:nvPr/>
        </p:nvSpPr>
        <p:spPr>
          <a:xfrm>
            <a:off x="4251328" y="2644783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7" name="Шестиугольник 16">
            <a:extLst>
              <a:ext uri="{FF2B5EF4-FFF2-40B4-BE49-F238E27FC236}">
                <a16:creationId xmlns:a16="http://schemas.microsoft.com/office/drawing/2014/main" id="{D412D726-0173-4D47-AC00-5005D84B9823}"/>
              </a:ext>
            </a:extLst>
          </p:cNvPr>
          <p:cNvSpPr/>
          <p:nvPr/>
        </p:nvSpPr>
        <p:spPr>
          <a:xfrm>
            <a:off x="3817944" y="3409953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83AC1894-CD2D-4B70-A0DA-19F64A777701}"/>
              </a:ext>
            </a:extLst>
          </p:cNvPr>
          <p:cNvSpPr/>
          <p:nvPr/>
        </p:nvSpPr>
        <p:spPr>
          <a:xfrm>
            <a:off x="3360739" y="3663958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9" name="Шестиугольник 18">
            <a:extLst>
              <a:ext uri="{FF2B5EF4-FFF2-40B4-BE49-F238E27FC236}">
                <a16:creationId xmlns:a16="http://schemas.microsoft.com/office/drawing/2014/main" id="{4B65C6FA-0ADD-49F1-ACD6-1E1FEAE244DC}"/>
              </a:ext>
            </a:extLst>
          </p:cNvPr>
          <p:cNvSpPr/>
          <p:nvPr/>
        </p:nvSpPr>
        <p:spPr>
          <a:xfrm>
            <a:off x="4262439" y="3155958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0" name="Шестиугольник 19">
            <a:extLst>
              <a:ext uri="{FF2B5EF4-FFF2-40B4-BE49-F238E27FC236}">
                <a16:creationId xmlns:a16="http://schemas.microsoft.com/office/drawing/2014/main" id="{FD04AAC2-E0A1-416F-80EB-808780A156ED}"/>
              </a:ext>
            </a:extLst>
          </p:cNvPr>
          <p:cNvSpPr/>
          <p:nvPr/>
        </p:nvSpPr>
        <p:spPr>
          <a:xfrm>
            <a:off x="3806828" y="3929071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1" name="Шестиугольник 20">
            <a:extLst>
              <a:ext uri="{FF2B5EF4-FFF2-40B4-BE49-F238E27FC236}">
                <a16:creationId xmlns:a16="http://schemas.microsoft.com/office/drawing/2014/main" id="{3809107E-2781-4E55-A55B-350806F2CB92}"/>
              </a:ext>
            </a:extLst>
          </p:cNvPr>
          <p:cNvSpPr/>
          <p:nvPr/>
        </p:nvSpPr>
        <p:spPr>
          <a:xfrm>
            <a:off x="4262444" y="3675066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2" name="Шестиугольник 21">
            <a:extLst>
              <a:ext uri="{FF2B5EF4-FFF2-40B4-BE49-F238E27FC236}">
                <a16:creationId xmlns:a16="http://schemas.microsoft.com/office/drawing/2014/main" id="{B8B7CD2C-33D5-4772-B283-314118A050E8}"/>
              </a:ext>
            </a:extLst>
          </p:cNvPr>
          <p:cNvSpPr/>
          <p:nvPr/>
        </p:nvSpPr>
        <p:spPr>
          <a:xfrm>
            <a:off x="4252918" y="4184650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3" name="Шестиугольник 22">
            <a:extLst>
              <a:ext uri="{FF2B5EF4-FFF2-40B4-BE49-F238E27FC236}">
                <a16:creationId xmlns:a16="http://schemas.microsoft.com/office/drawing/2014/main" id="{9CB64CB5-3461-4CAA-82FC-446E0F7609C1}"/>
              </a:ext>
            </a:extLst>
          </p:cNvPr>
          <p:cNvSpPr/>
          <p:nvPr/>
        </p:nvSpPr>
        <p:spPr>
          <a:xfrm>
            <a:off x="4252918" y="4683133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4" name="Шестиугольник 23">
            <a:extLst>
              <a:ext uri="{FF2B5EF4-FFF2-40B4-BE49-F238E27FC236}">
                <a16:creationId xmlns:a16="http://schemas.microsoft.com/office/drawing/2014/main" id="{9DE0B9DF-781F-4B4F-BCC6-37C628F966F6}"/>
              </a:ext>
            </a:extLst>
          </p:cNvPr>
          <p:cNvSpPr/>
          <p:nvPr/>
        </p:nvSpPr>
        <p:spPr>
          <a:xfrm>
            <a:off x="3806830" y="4438658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3" name="Шестиугольник 32">
            <a:extLst>
              <a:ext uri="{FF2B5EF4-FFF2-40B4-BE49-F238E27FC236}">
                <a16:creationId xmlns:a16="http://schemas.microsoft.com/office/drawing/2014/main" id="{C57C7B68-CAB1-42F5-A43F-A8F2611F2C26}"/>
              </a:ext>
            </a:extLst>
          </p:cNvPr>
          <p:cNvSpPr/>
          <p:nvPr/>
        </p:nvSpPr>
        <p:spPr>
          <a:xfrm>
            <a:off x="10333044" y="3441705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4" name="Шестиугольник 33">
            <a:extLst>
              <a:ext uri="{FF2B5EF4-FFF2-40B4-BE49-F238E27FC236}">
                <a16:creationId xmlns:a16="http://schemas.microsoft.com/office/drawing/2014/main" id="{2A548ED6-BA2D-4CE6-8615-23280B3F7279}"/>
              </a:ext>
            </a:extLst>
          </p:cNvPr>
          <p:cNvSpPr/>
          <p:nvPr/>
        </p:nvSpPr>
        <p:spPr>
          <a:xfrm>
            <a:off x="10683881" y="6178558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5" name="Шестиугольник 34">
            <a:extLst>
              <a:ext uri="{FF2B5EF4-FFF2-40B4-BE49-F238E27FC236}">
                <a16:creationId xmlns:a16="http://schemas.microsoft.com/office/drawing/2014/main" id="{E63AEA6B-BE21-4AC7-BE3D-B8485BEA2E05}"/>
              </a:ext>
            </a:extLst>
          </p:cNvPr>
          <p:cNvSpPr/>
          <p:nvPr/>
        </p:nvSpPr>
        <p:spPr>
          <a:xfrm>
            <a:off x="11595105" y="2592396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6" name="Шестиугольник 35">
            <a:extLst>
              <a:ext uri="{FF2B5EF4-FFF2-40B4-BE49-F238E27FC236}">
                <a16:creationId xmlns:a16="http://schemas.microsoft.com/office/drawing/2014/main" id="{44725FAE-CE4F-4079-A4D8-BB7C566AF352}"/>
              </a:ext>
            </a:extLst>
          </p:cNvPr>
          <p:cNvSpPr/>
          <p:nvPr/>
        </p:nvSpPr>
        <p:spPr>
          <a:xfrm>
            <a:off x="11139491" y="3365508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88760184-86A1-4CE4-AA8E-334B841ACF69}"/>
              </a:ext>
            </a:extLst>
          </p:cNvPr>
          <p:cNvSpPr/>
          <p:nvPr/>
        </p:nvSpPr>
        <p:spPr>
          <a:xfrm>
            <a:off x="11595105" y="3111508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6526C3B-C477-4420-A7A2-D8DB5270D6D1}"/>
              </a:ext>
            </a:extLst>
          </p:cNvPr>
          <p:cNvSpPr/>
          <p:nvPr/>
        </p:nvSpPr>
        <p:spPr>
          <a:xfrm>
            <a:off x="11585581" y="3621088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9" name="Шестиугольник 38">
            <a:extLst>
              <a:ext uri="{FF2B5EF4-FFF2-40B4-BE49-F238E27FC236}">
                <a16:creationId xmlns:a16="http://schemas.microsoft.com/office/drawing/2014/main" id="{B64F9794-F8D9-4674-85EA-5D540625F536}"/>
              </a:ext>
            </a:extLst>
          </p:cNvPr>
          <p:cNvSpPr/>
          <p:nvPr/>
        </p:nvSpPr>
        <p:spPr>
          <a:xfrm>
            <a:off x="11585581" y="4121156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83853D6B-D3A4-43F1-9DC9-AA6983A462D3}"/>
              </a:ext>
            </a:extLst>
          </p:cNvPr>
          <p:cNvSpPr/>
          <p:nvPr/>
        </p:nvSpPr>
        <p:spPr>
          <a:xfrm>
            <a:off x="5143505" y="2644783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1" name="Шестиугольник 40">
            <a:extLst>
              <a:ext uri="{FF2B5EF4-FFF2-40B4-BE49-F238E27FC236}">
                <a16:creationId xmlns:a16="http://schemas.microsoft.com/office/drawing/2014/main" id="{F7D2BAD0-6812-413B-B05F-30A997AD94BC}"/>
              </a:ext>
            </a:extLst>
          </p:cNvPr>
          <p:cNvSpPr/>
          <p:nvPr/>
        </p:nvSpPr>
        <p:spPr>
          <a:xfrm>
            <a:off x="11137900" y="4884746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2" name="Шестиугольник 41">
            <a:extLst>
              <a:ext uri="{FF2B5EF4-FFF2-40B4-BE49-F238E27FC236}">
                <a16:creationId xmlns:a16="http://schemas.microsoft.com/office/drawing/2014/main" id="{540B9BDA-8A6D-4EC5-B5B9-08AE2EC4F9D5}"/>
              </a:ext>
            </a:extLst>
          </p:cNvPr>
          <p:cNvSpPr/>
          <p:nvPr/>
        </p:nvSpPr>
        <p:spPr>
          <a:xfrm>
            <a:off x="5153028" y="1106496"/>
            <a:ext cx="531813" cy="466725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3" name="Шестиугольник 42">
            <a:extLst>
              <a:ext uri="{FF2B5EF4-FFF2-40B4-BE49-F238E27FC236}">
                <a16:creationId xmlns:a16="http://schemas.microsoft.com/office/drawing/2014/main" id="{BE46CD83-9D5A-4ED4-9BB2-6BDC0F2AD50C}"/>
              </a:ext>
            </a:extLst>
          </p:cNvPr>
          <p:cNvSpPr/>
          <p:nvPr/>
        </p:nvSpPr>
        <p:spPr>
          <a:xfrm>
            <a:off x="11583993" y="4629158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4" name="Шестиугольник 43">
            <a:extLst>
              <a:ext uri="{FF2B5EF4-FFF2-40B4-BE49-F238E27FC236}">
                <a16:creationId xmlns:a16="http://schemas.microsoft.com/office/drawing/2014/main" id="{E1D5C234-62FE-43C6-9359-999C4FEC075A}"/>
              </a:ext>
            </a:extLst>
          </p:cNvPr>
          <p:cNvSpPr/>
          <p:nvPr/>
        </p:nvSpPr>
        <p:spPr>
          <a:xfrm>
            <a:off x="11128381" y="5403858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5" name="Шестиугольник 44">
            <a:extLst>
              <a:ext uri="{FF2B5EF4-FFF2-40B4-BE49-F238E27FC236}">
                <a16:creationId xmlns:a16="http://schemas.microsoft.com/office/drawing/2014/main" id="{6FD72811-8705-4730-AD53-CD789804EBFC}"/>
              </a:ext>
            </a:extLst>
          </p:cNvPr>
          <p:cNvSpPr/>
          <p:nvPr/>
        </p:nvSpPr>
        <p:spPr>
          <a:xfrm>
            <a:off x="11582400" y="5149858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6" name="Шестиугольник 45">
            <a:extLst>
              <a:ext uri="{FF2B5EF4-FFF2-40B4-BE49-F238E27FC236}">
                <a16:creationId xmlns:a16="http://schemas.microsoft.com/office/drawing/2014/main" id="{FE712DD4-D64E-43AE-80CF-18022D091726}"/>
              </a:ext>
            </a:extLst>
          </p:cNvPr>
          <p:cNvSpPr/>
          <p:nvPr/>
        </p:nvSpPr>
        <p:spPr>
          <a:xfrm>
            <a:off x="11572876" y="5657858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9DF393F7-B459-4916-8E8A-0EF5791245A0}"/>
              </a:ext>
            </a:extLst>
          </p:cNvPr>
          <p:cNvSpPr/>
          <p:nvPr/>
        </p:nvSpPr>
        <p:spPr>
          <a:xfrm>
            <a:off x="11572876" y="6157921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8" name="Шестиугольник 47">
            <a:extLst>
              <a:ext uri="{FF2B5EF4-FFF2-40B4-BE49-F238E27FC236}">
                <a16:creationId xmlns:a16="http://schemas.microsoft.com/office/drawing/2014/main" id="{8F1BF312-26DD-41AD-AA03-EB715590259C}"/>
              </a:ext>
            </a:extLst>
          </p:cNvPr>
          <p:cNvSpPr/>
          <p:nvPr/>
        </p:nvSpPr>
        <p:spPr>
          <a:xfrm>
            <a:off x="11126791" y="5913446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" name="Шестиугольник 1">
            <a:extLst>
              <a:ext uri="{FF2B5EF4-FFF2-40B4-BE49-F238E27FC236}">
                <a16:creationId xmlns:a16="http://schemas.microsoft.com/office/drawing/2014/main" id="{B9CA9358-38C3-4A5F-955D-67D60026DA86}"/>
              </a:ext>
            </a:extLst>
          </p:cNvPr>
          <p:cNvSpPr/>
          <p:nvPr/>
        </p:nvSpPr>
        <p:spPr>
          <a:xfrm>
            <a:off x="4273552" y="1616077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" name="Шестиугольник 2">
            <a:extLst>
              <a:ext uri="{FF2B5EF4-FFF2-40B4-BE49-F238E27FC236}">
                <a16:creationId xmlns:a16="http://schemas.microsoft.com/office/drawing/2014/main" id="{774CBCC8-22EC-481D-BEA5-AE4D6FD7554F}"/>
              </a:ext>
            </a:extLst>
          </p:cNvPr>
          <p:cNvSpPr/>
          <p:nvPr/>
        </p:nvSpPr>
        <p:spPr>
          <a:xfrm>
            <a:off x="4719644" y="1362083"/>
            <a:ext cx="530225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A73A969D-CB9F-4948-B620-D281CB56690B}"/>
              </a:ext>
            </a:extLst>
          </p:cNvPr>
          <p:cNvSpPr/>
          <p:nvPr/>
        </p:nvSpPr>
        <p:spPr>
          <a:xfrm>
            <a:off x="5164139" y="1106496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3737DD3-8EFD-499B-A7A5-1202439D7F81}"/>
              </a:ext>
            </a:extLst>
          </p:cNvPr>
          <p:cNvSpPr/>
          <p:nvPr/>
        </p:nvSpPr>
        <p:spPr>
          <a:xfrm>
            <a:off x="4708528" y="2390783"/>
            <a:ext cx="531813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5" name="Шестиугольник 24">
            <a:extLst>
              <a:ext uri="{FF2B5EF4-FFF2-40B4-BE49-F238E27FC236}">
                <a16:creationId xmlns:a16="http://schemas.microsoft.com/office/drawing/2014/main" id="{715087B5-4060-4DD8-B34C-403B3B8927FD}"/>
              </a:ext>
            </a:extLst>
          </p:cNvPr>
          <p:cNvSpPr/>
          <p:nvPr/>
        </p:nvSpPr>
        <p:spPr>
          <a:xfrm>
            <a:off x="3817939" y="3929071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6" name="Шестиугольник 25">
            <a:extLst>
              <a:ext uri="{FF2B5EF4-FFF2-40B4-BE49-F238E27FC236}">
                <a16:creationId xmlns:a16="http://schemas.microsoft.com/office/drawing/2014/main" id="{D354CB9C-A2EC-4284-A805-6A7BB110970B}"/>
              </a:ext>
            </a:extLst>
          </p:cNvPr>
          <p:cNvSpPr/>
          <p:nvPr/>
        </p:nvSpPr>
        <p:spPr>
          <a:xfrm>
            <a:off x="11149015" y="4884746"/>
            <a:ext cx="531812" cy="466725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6000">
                <a:schemeClr val="bg1"/>
              </a:gs>
              <a:gs pos="58000">
                <a:schemeClr val="bg1">
                  <a:lumMod val="85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93229" name="Объект 2">
            <a:extLst>
              <a:ext uri="{FF2B5EF4-FFF2-40B4-BE49-F238E27FC236}">
                <a16:creationId xmlns:a16="http://schemas.microsoft.com/office/drawing/2014/main" id="{F8B9B609-4847-47C2-BA0A-9CB13501A32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832355" y="1054100"/>
            <a:ext cx="7292975" cy="6234974"/>
          </a:xfrm>
          <a:prstGeom prst="rect">
            <a:avLst/>
          </a:prstGeom>
          <a:gradFill rotWithShape="0">
            <a:gsLst>
              <a:gs pos="0">
                <a:schemeClr val="bg2">
                  <a:alpha val="53998"/>
                </a:schemeClr>
              </a:gs>
              <a:gs pos="100000">
                <a:srgbClr val="0E2557">
                  <a:alpha val="12999"/>
                </a:srgbClr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</a:rPr>
              <a:t>Муниципальная программа АМО СК «Защита населения и территории  от чрезвычайных ситуаций»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«Развитие образования»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«Развитие экономики»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«Социальная поддержка граждан»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«Сохранение, развитие культуры и искусства»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«Развитие транспортной системы и обеспечение безопасности дорожного движения»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«Развитие физической культуры и спорта»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«Молодежная политика»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«Управление финансами»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«Управление имуществом»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«Развитие сельского хозяйства»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«Развитие жилищно- коммунального хозяйства»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  <a:sym typeface="SimSun" panose="02010600030101010101" pitchFamily="2" charset="-122"/>
              </a:rPr>
              <a:t>Муниципальная программа АМО СК</a:t>
            </a:r>
            <a:r>
              <a:rPr lang="ru-RU" altLang="zh-CN" sz="1500" dirty="0">
                <a:latin typeface="Cambria" panose="02040503050406030204" pitchFamily="18" charset="0"/>
              </a:rPr>
              <a:t> «Обеспечение общественного порядка, профилактика правонарушений, незаконного потребления и оборота наркотиков, злоупотребления алкогольной продукции»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/>
              </a:buBlip>
            </a:pPr>
            <a:r>
              <a:rPr lang="ru-RU" altLang="zh-CN" sz="1500" dirty="0">
                <a:latin typeface="Cambria" panose="02040503050406030204" pitchFamily="18" charset="0"/>
              </a:rPr>
              <a:t>Муниципальная программа АМО СК «Формирование современной городской среды»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None/>
            </a:pPr>
            <a:endParaRPr lang="ru-RU" altLang="zh-CN" sz="1500" dirty="0">
              <a:latin typeface="Cambria" panose="02040503050406030204" pitchFamily="18" charset="0"/>
            </a:endParaRP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/>
              </a:buBlip>
            </a:pPr>
            <a:endParaRPr lang="ru-RU" altLang="zh-CN" sz="1600" dirty="0">
              <a:latin typeface="Cambria" panose="02040503050406030204" pitchFamily="18" charset="0"/>
            </a:endParaRP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Wingdings 3" panose="05040102010807070707" pitchFamily="18" charset="2"/>
              <a:buBlip>
                <a:blip r:embed="rId5"/>
              </a:buBlip>
            </a:pPr>
            <a:endParaRPr lang="ru-RU" altLang="zh-CN" sz="1600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dirty="0">
              <a:solidFill>
                <a:srgbClr val="404040"/>
              </a:solidFill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300" dirty="0">
              <a:solidFill>
                <a:srgbClr val="404040"/>
              </a:solidFill>
              <a:latin typeface="Cambria" panose="020405030504060302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ru-RU" sz="13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07765AB1-8CB7-44C2-AAD2-6EAAB5EC2496}"/>
              </a:ext>
            </a:extLst>
          </p:cNvPr>
          <p:cNvSpPr>
            <a:spLocks noGrp="1"/>
          </p:cNvSpPr>
          <p:nvPr/>
        </p:nvSpPr>
        <p:spPr>
          <a:xfrm>
            <a:off x="-19051" y="-3175"/>
            <a:ext cx="12199939" cy="933450"/>
          </a:xfrm>
          <a:prstGeom prst="rect">
            <a:avLst/>
          </a:prstGeom>
          <a:blipFill rotWithShape="1">
            <a:blip r:embed="rId3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Сведения</a:t>
            </a:r>
            <a:endParaRPr lang="ru-RU" altLang="x-none" sz="1800" b="1" noProof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sym typeface="+mn-ea"/>
            </a:endParaRPr>
          </a:p>
          <a:p>
            <a:pPr algn="ctr">
              <a:defRPr/>
            </a:pP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о расходах на реализацию муниципальных программ </a:t>
            </a: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и непрограммных направлений </a:t>
            </a:r>
            <a:r>
              <a:rPr lang="ru-RU" altLang="en-US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в 2020-2024 годах</a:t>
            </a:r>
            <a:endParaRPr lang="ru-RU" altLang="en-US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3AF8179-9952-4B10-BC9D-F4E84895F3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270153"/>
              </p:ext>
            </p:extLst>
          </p:nvPr>
        </p:nvGraphicFramePr>
        <p:xfrm>
          <a:off x="145939" y="1116386"/>
          <a:ext cx="11900013" cy="5027555"/>
        </p:xfrm>
        <a:graphic>
          <a:graphicData uri="http://schemas.openxmlformats.org/drawingml/2006/table">
            <a:tbl>
              <a:tblPr/>
              <a:tblGrid>
                <a:gridCol w="2711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4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97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46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365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9258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39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1478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9184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8868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4684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1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2020 год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«Защита населения и территории  от чрезвычайных ситуаций»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8 269,11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7 428,39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-840,72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89,93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8 034,35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605,96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108,16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8 034,35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7 634,35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95,02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 «Развитие образования»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520 223,56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544 205,68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23 982,12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104,61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559 971,47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15 765,79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102,90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552 233,82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-7 737,65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98,62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551 150,16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-1 083,66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99,81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«Развитие экономики»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9 611,10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9 383,60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-227,50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97,63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9 864,31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480,71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105,12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9 364,31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94,93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9 264,31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98,93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«Социальная поддержка граждан»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270 530,44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291 051,18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20 520,74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107,59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286 950,64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-4 100,54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98,60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303 582,14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16 631,50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105,80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318 192,03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14 609,89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104,82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«Развитие транспортной системы и обеспечение безопасности дорожного движения»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28 614,03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369 091,30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340 477,27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12,9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11 904,67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-357 186,63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3,22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7 191,03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-4 713,64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60,41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5 855,35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-1 335,68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81,43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«Сохранение, развитие культуры и искусства»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44 019,96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82 064,15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38 044,19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1,86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87 985,30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5 921,15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107,22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83 308,93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-4 676,37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94,69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94 294,95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10 986,02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113,19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«Развитие физической культуры и спорта»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14 042,31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16 040,33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1 998,02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114,23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15 293,16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-305,17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98,10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11 935,16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-3 800,00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75,85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12 435,16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104,19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«Молодежная политика»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1 539,81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1 567,66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27,85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101,81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1 461,30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-106,36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93,21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1 461,30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1 361,30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93,16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9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 «Управление имуществом»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4 491,94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5 521,20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1 029,26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1,23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6 478,78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957,58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117,34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6 278,78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96,91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6 178,78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98,41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«Управление финансами»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81 031,29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13 329,15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-67 702,14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13 723,20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394,05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102,96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13 223,20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96,36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13 023,20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-200,0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98,49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9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«Развитие сельского хозяйства»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8 076,17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8 641,07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564,90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106,66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6 870,92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-1 770,15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79,51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15 293,35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8 422,43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2,22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6 714,54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-8 578,81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43,91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0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«Развитие жилищно-коммунального хозяйства»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910,00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910,00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5 878,72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4 968,72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6,46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347,31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-5 531,41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5,91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360,51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103,80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85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sym typeface="+mn-ea"/>
                        </a:rPr>
                        <a:t>«Обеспечение общественного порядка, профилактика правонарушений, незаконного потребления и оборота наркотиков, злоупотребления алкогольной продукции»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658,00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458,00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3,29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658,00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658,00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8624A61A-88D7-48F9-8F70-8543022D4405}"/>
              </a:ext>
            </a:extLst>
          </p:cNvPr>
          <p:cNvSpPr/>
          <p:nvPr/>
        </p:nvSpPr>
        <p:spPr>
          <a:xfrm>
            <a:off x="-59996" y="6294956"/>
            <a:ext cx="747439" cy="646113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95509" name="Замещающее содержимое 15" descr="emblema_53">
            <a:extLst>
              <a:ext uri="{FF2B5EF4-FFF2-40B4-BE49-F238E27FC236}">
                <a16:creationId xmlns:a16="http://schemas.microsoft.com/office/drawing/2014/main" id="{F9A45A3B-DD56-4568-8CAA-1D85FA8F7D56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737" y="6304848"/>
            <a:ext cx="476251" cy="646112"/>
          </a:xfrm>
        </p:spPr>
      </p:pic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0A6C0768-501C-4EDA-9A7E-EAC446B7C96E}"/>
              </a:ext>
            </a:extLst>
          </p:cNvPr>
          <p:cNvSpPr/>
          <p:nvPr/>
        </p:nvSpPr>
        <p:spPr>
          <a:xfrm>
            <a:off x="547293" y="6630851"/>
            <a:ext cx="765175" cy="647700"/>
          </a:xfrm>
          <a:prstGeom prst="hexagon">
            <a:avLst/>
          </a:prstGeom>
          <a:blipFill rotWithShape="1">
            <a:blip r:embed="rId5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7" name="Шестиугольник 16">
            <a:extLst>
              <a:ext uri="{FF2B5EF4-FFF2-40B4-BE49-F238E27FC236}">
                <a16:creationId xmlns:a16="http://schemas.microsoft.com/office/drawing/2014/main" id="{DB866A79-8675-4E20-9638-E7F779C7B5F9}"/>
              </a:ext>
            </a:extLst>
          </p:cNvPr>
          <p:cNvSpPr/>
          <p:nvPr/>
        </p:nvSpPr>
        <p:spPr>
          <a:xfrm>
            <a:off x="1174030" y="6308596"/>
            <a:ext cx="763588" cy="646113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FB2CCE36-CFC7-4703-8E05-D2706D4C3A6D}"/>
              </a:ext>
            </a:extLst>
          </p:cNvPr>
          <p:cNvSpPr/>
          <p:nvPr/>
        </p:nvSpPr>
        <p:spPr>
          <a:xfrm>
            <a:off x="1798097" y="6614451"/>
            <a:ext cx="763587" cy="647700"/>
          </a:xfrm>
          <a:prstGeom prst="hexagon">
            <a:avLst/>
          </a:prstGeom>
          <a:blipFill rotWithShape="1">
            <a:blip r:embed="rId6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95513" name="Замещающее содержимое 2" descr="anaokulu-ilkogretim-orta-ogrenim-lise-4606768_2103_o">
            <a:extLst>
              <a:ext uri="{FF2B5EF4-FFF2-40B4-BE49-F238E27FC236}">
                <a16:creationId xmlns:a16="http://schemas.microsoft.com/office/drawing/2014/main" id="{3D3C507F-DB7F-416A-8716-6C3357DA7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853" y="6428348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Шестиугольник 18">
            <a:extLst>
              <a:ext uri="{FF2B5EF4-FFF2-40B4-BE49-F238E27FC236}">
                <a16:creationId xmlns:a16="http://schemas.microsoft.com/office/drawing/2014/main" id="{0CE3FD64-093A-4636-8F0A-FDBD0078C277}"/>
              </a:ext>
            </a:extLst>
          </p:cNvPr>
          <p:cNvSpPr/>
          <p:nvPr/>
        </p:nvSpPr>
        <p:spPr>
          <a:xfrm>
            <a:off x="2429079" y="6307795"/>
            <a:ext cx="763588" cy="647700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0" name="Шестиугольник 19">
            <a:extLst>
              <a:ext uri="{FF2B5EF4-FFF2-40B4-BE49-F238E27FC236}">
                <a16:creationId xmlns:a16="http://schemas.microsoft.com/office/drawing/2014/main" id="{06DF7D52-F76E-40E4-81CD-7548A34B049F}"/>
              </a:ext>
            </a:extLst>
          </p:cNvPr>
          <p:cNvSpPr/>
          <p:nvPr/>
        </p:nvSpPr>
        <p:spPr>
          <a:xfrm>
            <a:off x="3062038" y="6631645"/>
            <a:ext cx="765175" cy="710888"/>
          </a:xfrm>
          <a:prstGeom prst="hexagon">
            <a:avLst/>
          </a:prstGeom>
          <a:blipFill rotWithShape="1">
            <a:blip r:embed="rId8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1" name="Шестиугольник 20">
            <a:extLst>
              <a:ext uri="{FF2B5EF4-FFF2-40B4-BE49-F238E27FC236}">
                <a16:creationId xmlns:a16="http://schemas.microsoft.com/office/drawing/2014/main" id="{5938234D-305C-4563-A6C7-2AC36B551F27}"/>
              </a:ext>
            </a:extLst>
          </p:cNvPr>
          <p:cNvSpPr/>
          <p:nvPr/>
        </p:nvSpPr>
        <p:spPr>
          <a:xfrm>
            <a:off x="4981762" y="6312847"/>
            <a:ext cx="765175" cy="646113"/>
          </a:xfrm>
          <a:prstGeom prst="hexagon">
            <a:avLst/>
          </a:prstGeom>
          <a:blipFill rotWithShape="1">
            <a:blip r:embed="rId9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2" name="Шестиугольник 21">
            <a:extLst>
              <a:ext uri="{FF2B5EF4-FFF2-40B4-BE49-F238E27FC236}">
                <a16:creationId xmlns:a16="http://schemas.microsoft.com/office/drawing/2014/main" id="{9F2D08AF-9B78-4804-B937-3C21C71BFA1D}"/>
              </a:ext>
            </a:extLst>
          </p:cNvPr>
          <p:cNvSpPr/>
          <p:nvPr/>
        </p:nvSpPr>
        <p:spPr>
          <a:xfrm>
            <a:off x="4335130" y="6614451"/>
            <a:ext cx="765175" cy="647700"/>
          </a:xfrm>
          <a:prstGeom prst="hexagon">
            <a:avLst/>
          </a:prstGeom>
          <a:blipFill rotWithShape="1">
            <a:blip r:embed="rId10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3" name="Шестиугольник 22">
            <a:extLst>
              <a:ext uri="{FF2B5EF4-FFF2-40B4-BE49-F238E27FC236}">
                <a16:creationId xmlns:a16="http://schemas.microsoft.com/office/drawing/2014/main" id="{E250B7F2-2F64-42CF-97B0-C961E89C363A}"/>
              </a:ext>
            </a:extLst>
          </p:cNvPr>
          <p:cNvSpPr/>
          <p:nvPr/>
        </p:nvSpPr>
        <p:spPr>
          <a:xfrm>
            <a:off x="3679885" y="6290601"/>
            <a:ext cx="763587" cy="647700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4" name="Шестиугольник 23">
            <a:extLst>
              <a:ext uri="{FF2B5EF4-FFF2-40B4-BE49-F238E27FC236}">
                <a16:creationId xmlns:a16="http://schemas.microsoft.com/office/drawing/2014/main" id="{405DBE40-1D56-417F-A566-5358E27A617B}"/>
              </a:ext>
            </a:extLst>
          </p:cNvPr>
          <p:cNvSpPr/>
          <p:nvPr/>
        </p:nvSpPr>
        <p:spPr>
          <a:xfrm>
            <a:off x="5621518" y="6663239"/>
            <a:ext cx="765175" cy="647700"/>
          </a:xfrm>
          <a:prstGeom prst="hexagon">
            <a:avLst/>
          </a:prstGeom>
          <a:blipFill rotWithShape="1">
            <a:blip r:embed="rId11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5" name="Шестиугольник 24">
            <a:extLst>
              <a:ext uri="{FF2B5EF4-FFF2-40B4-BE49-F238E27FC236}">
                <a16:creationId xmlns:a16="http://schemas.microsoft.com/office/drawing/2014/main" id="{35864E83-E8CE-4C7F-8A75-20A275E16A82}"/>
              </a:ext>
            </a:extLst>
          </p:cNvPr>
          <p:cNvSpPr/>
          <p:nvPr/>
        </p:nvSpPr>
        <p:spPr>
          <a:xfrm>
            <a:off x="6289330" y="6301722"/>
            <a:ext cx="765175" cy="646113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6" name="Шестиугольник 25">
            <a:extLst>
              <a:ext uri="{FF2B5EF4-FFF2-40B4-BE49-F238E27FC236}">
                <a16:creationId xmlns:a16="http://schemas.microsoft.com/office/drawing/2014/main" id="{1030A895-9CD4-47CC-A10F-B708870D7BD2}"/>
              </a:ext>
            </a:extLst>
          </p:cNvPr>
          <p:cNvSpPr/>
          <p:nvPr/>
        </p:nvSpPr>
        <p:spPr>
          <a:xfrm>
            <a:off x="6921157" y="6677525"/>
            <a:ext cx="765175" cy="647700"/>
          </a:xfrm>
          <a:prstGeom prst="hexagon">
            <a:avLst/>
          </a:prstGeom>
          <a:blipFill rotWithShape="1">
            <a:blip r:embed="rId12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7" name="Шестиугольник 26">
            <a:extLst>
              <a:ext uri="{FF2B5EF4-FFF2-40B4-BE49-F238E27FC236}">
                <a16:creationId xmlns:a16="http://schemas.microsoft.com/office/drawing/2014/main" id="{59B74F8E-8683-4DAA-8747-D718C7ECB67D}"/>
              </a:ext>
            </a:extLst>
          </p:cNvPr>
          <p:cNvSpPr/>
          <p:nvPr/>
        </p:nvSpPr>
        <p:spPr>
          <a:xfrm>
            <a:off x="7565006" y="6354916"/>
            <a:ext cx="765175" cy="647700"/>
          </a:xfrm>
          <a:prstGeom prst="hexagon">
            <a:avLst/>
          </a:prstGeom>
          <a:blipFill rotWithShape="1">
            <a:blip r:embed="rId13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8" name="Шестиугольник 27">
            <a:extLst>
              <a:ext uri="{FF2B5EF4-FFF2-40B4-BE49-F238E27FC236}">
                <a16:creationId xmlns:a16="http://schemas.microsoft.com/office/drawing/2014/main" id="{DD6F870A-1E84-4A99-8AEA-42CEB9B282A5}"/>
              </a:ext>
            </a:extLst>
          </p:cNvPr>
          <p:cNvSpPr/>
          <p:nvPr/>
        </p:nvSpPr>
        <p:spPr>
          <a:xfrm>
            <a:off x="8186674" y="6677525"/>
            <a:ext cx="763587" cy="647700"/>
          </a:xfrm>
          <a:prstGeom prst="hexagon">
            <a:avLst/>
          </a:prstGeom>
          <a:blipFill rotWithShape="1">
            <a:blip r:embed="rId14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9" name="Шестиугольник 28">
            <a:extLst>
              <a:ext uri="{FF2B5EF4-FFF2-40B4-BE49-F238E27FC236}">
                <a16:creationId xmlns:a16="http://schemas.microsoft.com/office/drawing/2014/main" id="{A7F57695-15DE-4CB7-A849-AB65400DD459}"/>
              </a:ext>
            </a:extLst>
          </p:cNvPr>
          <p:cNvSpPr/>
          <p:nvPr/>
        </p:nvSpPr>
        <p:spPr>
          <a:xfrm>
            <a:off x="9478397" y="6696428"/>
            <a:ext cx="763587" cy="646113"/>
          </a:xfrm>
          <a:prstGeom prst="hexagon">
            <a:avLst/>
          </a:prstGeom>
          <a:blipFill rotWithShape="1">
            <a:blip r:embed="rId15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83F9FB1A-4E9D-4027-A29D-B67FDFDA6383}"/>
              </a:ext>
            </a:extLst>
          </p:cNvPr>
          <p:cNvSpPr/>
          <p:nvPr/>
        </p:nvSpPr>
        <p:spPr>
          <a:xfrm>
            <a:off x="8843494" y="6357041"/>
            <a:ext cx="765175" cy="646113"/>
          </a:xfrm>
          <a:prstGeom prst="hexagon">
            <a:avLst/>
          </a:prstGeom>
          <a:blipFill rotWithShape="1">
            <a:blip r:embed="rId16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EA04A857-5514-4640-8FD3-F48D4F0F764A}"/>
              </a:ext>
            </a:extLst>
          </p:cNvPr>
          <p:cNvSpPr/>
          <p:nvPr/>
        </p:nvSpPr>
        <p:spPr>
          <a:xfrm>
            <a:off x="10128654" y="6373017"/>
            <a:ext cx="765175" cy="647700"/>
          </a:xfrm>
          <a:prstGeom prst="hexagon">
            <a:avLst/>
          </a:prstGeom>
          <a:blipFill rotWithShape="1">
            <a:blip r:embed="rId17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2" name="Шестиугольник 31">
            <a:extLst>
              <a:ext uri="{FF2B5EF4-FFF2-40B4-BE49-F238E27FC236}">
                <a16:creationId xmlns:a16="http://schemas.microsoft.com/office/drawing/2014/main" id="{654BD922-F039-4B18-A746-962B397CA8A7}"/>
              </a:ext>
            </a:extLst>
          </p:cNvPr>
          <p:cNvSpPr/>
          <p:nvPr/>
        </p:nvSpPr>
        <p:spPr>
          <a:xfrm>
            <a:off x="10780275" y="6696420"/>
            <a:ext cx="765175" cy="647700"/>
          </a:xfrm>
          <a:prstGeom prst="hexagon">
            <a:avLst/>
          </a:prstGeom>
          <a:blipFill rotWithShape="1">
            <a:blip r:embed="rId18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3" name="Шестиугольник 32">
            <a:extLst>
              <a:ext uri="{FF2B5EF4-FFF2-40B4-BE49-F238E27FC236}">
                <a16:creationId xmlns:a16="http://schemas.microsoft.com/office/drawing/2014/main" id="{B9983A0C-2DE7-4F60-9039-01D8FBD7A39D}"/>
              </a:ext>
            </a:extLst>
          </p:cNvPr>
          <p:cNvSpPr/>
          <p:nvPr/>
        </p:nvSpPr>
        <p:spPr>
          <a:xfrm>
            <a:off x="11432114" y="6356540"/>
            <a:ext cx="765175" cy="647700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95529" name="Замещающее содержимое 18" descr="технология-облака-99825351">
            <a:extLst>
              <a:ext uri="{FF2B5EF4-FFF2-40B4-BE49-F238E27FC236}">
                <a16:creationId xmlns:a16="http://schemas.microsoft.com/office/drawing/2014/main" id="{3909E67C-80F2-4C09-853F-C04C51CE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-14481" r="-1427" b="11340"/>
          <a:stretch>
            <a:fillRect/>
          </a:stretch>
        </p:blipFill>
        <p:spPr bwMode="auto">
          <a:xfrm>
            <a:off x="2490712" y="6188751"/>
            <a:ext cx="744537" cy="39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530" name="Замещающее содержимое 12" descr="Interpersonal">
            <a:extLst>
              <a:ext uri="{FF2B5EF4-FFF2-40B4-BE49-F238E27FC236}">
                <a16:creationId xmlns:a16="http://schemas.microsoft.com/office/drawing/2014/main" id="{AC0CE86E-EFF3-463E-A059-9E518F2F0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" t="3548" r="-955" b="12897"/>
          <a:stretch>
            <a:fillRect/>
          </a:stretch>
        </p:blipFill>
        <p:spPr bwMode="auto">
          <a:xfrm>
            <a:off x="3702153" y="6342184"/>
            <a:ext cx="699531" cy="57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531" name="Изображение 35" descr="depositphotos_5481364-Natural-agriculture">
            <a:extLst>
              <a:ext uri="{FF2B5EF4-FFF2-40B4-BE49-F238E27FC236}">
                <a16:creationId xmlns:a16="http://schemas.microsoft.com/office/drawing/2014/main" id="{24243FE8-F7B8-45B4-B30B-F371A1163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2719" y="6375766"/>
            <a:ext cx="48101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532" name="Замещающее содержимое 29" descr="214257">
            <a:extLst>
              <a:ext uri="{FF2B5EF4-FFF2-40B4-BE49-F238E27FC236}">
                <a16:creationId xmlns:a16="http://schemas.microsoft.com/office/drawing/2014/main" id="{03A962B5-8AE3-409F-9A52-280358D1D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77" y="6325108"/>
            <a:ext cx="498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EF76EC29-B438-4A3A-A4B0-F35BE0884C3D}"/>
              </a:ext>
            </a:extLst>
          </p:cNvPr>
          <p:cNvSpPr/>
          <p:nvPr/>
        </p:nvSpPr>
        <p:spPr>
          <a:xfrm>
            <a:off x="10661651" y="769940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013586081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07765AB1-8CB7-44C2-AAD2-6EAAB5EC2496}"/>
              </a:ext>
            </a:extLst>
          </p:cNvPr>
          <p:cNvSpPr>
            <a:spLocks noGrp="1"/>
          </p:cNvSpPr>
          <p:nvPr/>
        </p:nvSpPr>
        <p:spPr>
          <a:xfrm>
            <a:off x="-19051" y="-3175"/>
            <a:ext cx="12199939" cy="933450"/>
          </a:xfrm>
          <a:prstGeom prst="rect">
            <a:avLst/>
          </a:prstGeom>
          <a:blipFill rotWithShape="1">
            <a:blip r:embed="rId3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Сведения</a:t>
            </a:r>
            <a:endParaRPr lang="ru-RU" altLang="x-none" sz="1800" b="1" noProof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sym typeface="+mn-ea"/>
            </a:endParaRPr>
          </a:p>
          <a:p>
            <a:pPr algn="ctr">
              <a:defRPr/>
            </a:pP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о расходах на реализацию муниципальных программ </a:t>
            </a: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и непрограммных направлений </a:t>
            </a:r>
            <a:r>
              <a:rPr lang="ru-RU" altLang="en-US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в 2020-2024 годах</a:t>
            </a:r>
            <a:endParaRPr lang="ru-RU" altLang="en-US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3AF8179-9952-4B10-BC9D-F4E84895F3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677212"/>
              </p:ext>
            </p:extLst>
          </p:nvPr>
        </p:nvGraphicFramePr>
        <p:xfrm>
          <a:off x="158163" y="1510100"/>
          <a:ext cx="11900013" cy="3839764"/>
        </p:xfrm>
        <a:graphic>
          <a:graphicData uri="http://schemas.openxmlformats.org/drawingml/2006/table">
            <a:tbl>
              <a:tblPr/>
              <a:tblGrid>
                <a:gridCol w="2711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1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97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46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365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9258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39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1478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9184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8868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51064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2020 год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 год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(+/-)</a:t>
                      </a:r>
                    </a:p>
                  </a:txBody>
                  <a:tcPr marL="91448" marR="91448" marT="45723" marB="45723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93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Times New Roman" panose="02020603050405020304" pitchFamily="18" charset="0"/>
                        </a:rPr>
                        <a:t>Формирование современной городской среды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388,39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388,39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-388,39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626211"/>
                  </a:ext>
                </a:extLst>
              </a:tr>
              <a:tr h="23893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Обеспечение деятельности Совета 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5 167,24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5 483,92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316,68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106,13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4 329,70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-1 154,22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78,95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4 229,70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-100,0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97,69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4 329,70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102,36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320658"/>
                  </a:ext>
                </a:extLst>
              </a:tr>
              <a:tr h="23893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Обеспечение деятельности администрации АМОСК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60 912,74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85 531,14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24 618,40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140,42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87 602,39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2 071,25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102,43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79 375,61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-8 226,78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90,61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77 185,73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-2 189,88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97,25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1286749"/>
                  </a:ext>
                </a:extLst>
              </a:tr>
              <a:tr h="35530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Обеспечение деятельности Контрольно-счетной палаты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2 019,20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145125"/>
                  </a:ext>
                </a:extLst>
              </a:tr>
              <a:tr h="35530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Обеспечение деятельности территориальных отделов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53 855,42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53 855,42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97 440,73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43 585,31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1,81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61 893,83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-35 546,90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60 436,92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-1 456,91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97,65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14218"/>
                  </a:ext>
                </a:extLst>
              </a:tr>
              <a:tr h="35719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Реализация функций иных органов местного самоуправления АМОСК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4 318,86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895,63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-3 423,23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20,74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2 465,00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1 569,37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2,75 раза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-2 400,00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2,64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255562"/>
                  </a:ext>
                </a:extLst>
              </a:tr>
              <a:tr h="22610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Условно утвержденные расходы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14 100,00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14 100,00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28 000,00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13 900,00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541861"/>
                  </a:ext>
                </a:extLst>
              </a:tr>
              <a:tr h="7034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 3" panose="05040102010807070707" pitchFamily="18" charset="2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ИТОГО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1 060 848,56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1 495 199,82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434 351,26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140,94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1 209 320,34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-285 879,48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80,88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1 174 594,82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-34 725,52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97,13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1 199 159,19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24 564,37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102,10</a:t>
                      </a:r>
                    </a:p>
                  </a:txBody>
                  <a:tcPr marL="91448" marR="91448"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8624A61A-88D7-48F9-8F70-8543022D4405}"/>
              </a:ext>
            </a:extLst>
          </p:cNvPr>
          <p:cNvSpPr/>
          <p:nvPr/>
        </p:nvSpPr>
        <p:spPr>
          <a:xfrm>
            <a:off x="-106680" y="6088193"/>
            <a:ext cx="747439" cy="646113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95509" name="Замещающее содержимое 15" descr="emblema_53">
            <a:extLst>
              <a:ext uri="{FF2B5EF4-FFF2-40B4-BE49-F238E27FC236}">
                <a16:creationId xmlns:a16="http://schemas.microsoft.com/office/drawing/2014/main" id="{F9A45A3B-DD56-4568-8CAA-1D85FA8F7D56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563" y="6129151"/>
            <a:ext cx="476251" cy="646112"/>
          </a:xfrm>
        </p:spPr>
      </p:pic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0A6C0768-501C-4EDA-9A7E-EAC446B7C96E}"/>
              </a:ext>
            </a:extLst>
          </p:cNvPr>
          <p:cNvSpPr/>
          <p:nvPr/>
        </p:nvSpPr>
        <p:spPr>
          <a:xfrm>
            <a:off x="533964" y="5778108"/>
            <a:ext cx="765175" cy="647700"/>
          </a:xfrm>
          <a:prstGeom prst="hexagon">
            <a:avLst/>
          </a:prstGeom>
          <a:blipFill rotWithShape="1">
            <a:blip r:embed="rId5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7" name="Шестиугольник 16">
            <a:extLst>
              <a:ext uri="{FF2B5EF4-FFF2-40B4-BE49-F238E27FC236}">
                <a16:creationId xmlns:a16="http://schemas.microsoft.com/office/drawing/2014/main" id="{DB866A79-8675-4E20-9638-E7F779C7B5F9}"/>
              </a:ext>
            </a:extLst>
          </p:cNvPr>
          <p:cNvSpPr/>
          <p:nvPr/>
        </p:nvSpPr>
        <p:spPr>
          <a:xfrm>
            <a:off x="1107071" y="6061124"/>
            <a:ext cx="763588" cy="646113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FB2CCE36-CFC7-4703-8E05-D2706D4C3A6D}"/>
              </a:ext>
            </a:extLst>
          </p:cNvPr>
          <p:cNvSpPr/>
          <p:nvPr/>
        </p:nvSpPr>
        <p:spPr>
          <a:xfrm>
            <a:off x="1772541" y="6358225"/>
            <a:ext cx="763587" cy="647700"/>
          </a:xfrm>
          <a:prstGeom prst="hexagon">
            <a:avLst/>
          </a:prstGeom>
          <a:blipFill rotWithShape="1">
            <a:blip r:embed="rId6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95513" name="Замещающее содержимое 2" descr="anaokulu-ilkogretim-orta-ogrenim-lise-4606768_2103_o">
            <a:extLst>
              <a:ext uri="{FF2B5EF4-FFF2-40B4-BE49-F238E27FC236}">
                <a16:creationId xmlns:a16="http://schemas.microsoft.com/office/drawing/2014/main" id="{3D3C507F-DB7F-416A-8716-6C3357DA7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89" y="6136512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Шестиугольник 18">
            <a:extLst>
              <a:ext uri="{FF2B5EF4-FFF2-40B4-BE49-F238E27FC236}">
                <a16:creationId xmlns:a16="http://schemas.microsoft.com/office/drawing/2014/main" id="{0CE3FD64-093A-4636-8F0A-FDBD0078C277}"/>
              </a:ext>
            </a:extLst>
          </p:cNvPr>
          <p:cNvSpPr/>
          <p:nvPr/>
        </p:nvSpPr>
        <p:spPr>
          <a:xfrm>
            <a:off x="2403523" y="6051569"/>
            <a:ext cx="763588" cy="647700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0" name="Шестиугольник 19">
            <a:extLst>
              <a:ext uri="{FF2B5EF4-FFF2-40B4-BE49-F238E27FC236}">
                <a16:creationId xmlns:a16="http://schemas.microsoft.com/office/drawing/2014/main" id="{06DF7D52-F76E-40E4-81CD-7548A34B049F}"/>
              </a:ext>
            </a:extLst>
          </p:cNvPr>
          <p:cNvSpPr/>
          <p:nvPr/>
        </p:nvSpPr>
        <p:spPr>
          <a:xfrm>
            <a:off x="3036478" y="6375419"/>
            <a:ext cx="765175" cy="710888"/>
          </a:xfrm>
          <a:prstGeom prst="hexagon">
            <a:avLst/>
          </a:prstGeom>
          <a:blipFill rotWithShape="1">
            <a:blip r:embed="rId8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1" name="Шестиугольник 20">
            <a:extLst>
              <a:ext uri="{FF2B5EF4-FFF2-40B4-BE49-F238E27FC236}">
                <a16:creationId xmlns:a16="http://schemas.microsoft.com/office/drawing/2014/main" id="{5938234D-305C-4563-A6C7-2AC36B551F27}"/>
              </a:ext>
            </a:extLst>
          </p:cNvPr>
          <p:cNvSpPr/>
          <p:nvPr/>
        </p:nvSpPr>
        <p:spPr>
          <a:xfrm>
            <a:off x="4956203" y="6056621"/>
            <a:ext cx="765175" cy="646113"/>
          </a:xfrm>
          <a:prstGeom prst="hexagon">
            <a:avLst/>
          </a:prstGeom>
          <a:blipFill rotWithShape="1">
            <a:blip r:embed="rId9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2" name="Шестиугольник 21">
            <a:extLst>
              <a:ext uri="{FF2B5EF4-FFF2-40B4-BE49-F238E27FC236}">
                <a16:creationId xmlns:a16="http://schemas.microsoft.com/office/drawing/2014/main" id="{9F2D08AF-9B78-4804-B937-3C21C71BFA1D}"/>
              </a:ext>
            </a:extLst>
          </p:cNvPr>
          <p:cNvSpPr/>
          <p:nvPr/>
        </p:nvSpPr>
        <p:spPr>
          <a:xfrm>
            <a:off x="4309571" y="6358225"/>
            <a:ext cx="765175" cy="647700"/>
          </a:xfrm>
          <a:prstGeom prst="hexagon">
            <a:avLst/>
          </a:prstGeom>
          <a:blipFill rotWithShape="1">
            <a:blip r:embed="rId10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3" name="Шестиугольник 22">
            <a:extLst>
              <a:ext uri="{FF2B5EF4-FFF2-40B4-BE49-F238E27FC236}">
                <a16:creationId xmlns:a16="http://schemas.microsoft.com/office/drawing/2014/main" id="{E250B7F2-2F64-42CF-97B0-C961E89C363A}"/>
              </a:ext>
            </a:extLst>
          </p:cNvPr>
          <p:cNvSpPr/>
          <p:nvPr/>
        </p:nvSpPr>
        <p:spPr>
          <a:xfrm>
            <a:off x="3664813" y="6068874"/>
            <a:ext cx="763587" cy="647700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4" name="Шестиугольник 23">
            <a:extLst>
              <a:ext uri="{FF2B5EF4-FFF2-40B4-BE49-F238E27FC236}">
                <a16:creationId xmlns:a16="http://schemas.microsoft.com/office/drawing/2014/main" id="{405DBE40-1D56-417F-A566-5358E27A617B}"/>
              </a:ext>
            </a:extLst>
          </p:cNvPr>
          <p:cNvSpPr/>
          <p:nvPr/>
        </p:nvSpPr>
        <p:spPr>
          <a:xfrm>
            <a:off x="5595958" y="6407013"/>
            <a:ext cx="765175" cy="647700"/>
          </a:xfrm>
          <a:prstGeom prst="hexagon">
            <a:avLst/>
          </a:prstGeom>
          <a:blipFill rotWithShape="1">
            <a:blip r:embed="rId11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5" name="Шестиугольник 24">
            <a:extLst>
              <a:ext uri="{FF2B5EF4-FFF2-40B4-BE49-F238E27FC236}">
                <a16:creationId xmlns:a16="http://schemas.microsoft.com/office/drawing/2014/main" id="{35864E83-E8CE-4C7F-8A75-20A275E16A82}"/>
              </a:ext>
            </a:extLst>
          </p:cNvPr>
          <p:cNvSpPr/>
          <p:nvPr/>
        </p:nvSpPr>
        <p:spPr>
          <a:xfrm>
            <a:off x="6248322" y="6051577"/>
            <a:ext cx="765175" cy="646113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6" name="Шестиугольник 25">
            <a:extLst>
              <a:ext uri="{FF2B5EF4-FFF2-40B4-BE49-F238E27FC236}">
                <a16:creationId xmlns:a16="http://schemas.microsoft.com/office/drawing/2014/main" id="{1030A895-9CD4-47CC-A10F-B708870D7BD2}"/>
              </a:ext>
            </a:extLst>
          </p:cNvPr>
          <p:cNvSpPr/>
          <p:nvPr/>
        </p:nvSpPr>
        <p:spPr>
          <a:xfrm>
            <a:off x="6895598" y="6421299"/>
            <a:ext cx="765175" cy="647700"/>
          </a:xfrm>
          <a:prstGeom prst="hexagon">
            <a:avLst/>
          </a:prstGeom>
          <a:blipFill rotWithShape="1">
            <a:blip r:embed="rId12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7" name="Шестиугольник 26">
            <a:extLst>
              <a:ext uri="{FF2B5EF4-FFF2-40B4-BE49-F238E27FC236}">
                <a16:creationId xmlns:a16="http://schemas.microsoft.com/office/drawing/2014/main" id="{59B74F8E-8683-4DAA-8747-D718C7ECB67D}"/>
              </a:ext>
            </a:extLst>
          </p:cNvPr>
          <p:cNvSpPr/>
          <p:nvPr/>
        </p:nvSpPr>
        <p:spPr>
          <a:xfrm>
            <a:off x="7539446" y="6098690"/>
            <a:ext cx="765175" cy="647700"/>
          </a:xfrm>
          <a:prstGeom prst="hexagon">
            <a:avLst/>
          </a:prstGeom>
          <a:blipFill rotWithShape="1">
            <a:blip r:embed="rId13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8" name="Шестиугольник 27">
            <a:extLst>
              <a:ext uri="{FF2B5EF4-FFF2-40B4-BE49-F238E27FC236}">
                <a16:creationId xmlns:a16="http://schemas.microsoft.com/office/drawing/2014/main" id="{DD6F870A-1E84-4A99-8AEA-42CEB9B282A5}"/>
              </a:ext>
            </a:extLst>
          </p:cNvPr>
          <p:cNvSpPr/>
          <p:nvPr/>
        </p:nvSpPr>
        <p:spPr>
          <a:xfrm>
            <a:off x="8161117" y="6421299"/>
            <a:ext cx="763587" cy="647700"/>
          </a:xfrm>
          <a:prstGeom prst="hexagon">
            <a:avLst/>
          </a:prstGeom>
          <a:blipFill rotWithShape="1">
            <a:blip r:embed="rId14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29" name="Шестиугольник 28">
            <a:extLst>
              <a:ext uri="{FF2B5EF4-FFF2-40B4-BE49-F238E27FC236}">
                <a16:creationId xmlns:a16="http://schemas.microsoft.com/office/drawing/2014/main" id="{A7F57695-15DE-4CB7-A849-AB65400DD459}"/>
              </a:ext>
            </a:extLst>
          </p:cNvPr>
          <p:cNvSpPr/>
          <p:nvPr/>
        </p:nvSpPr>
        <p:spPr>
          <a:xfrm>
            <a:off x="9452841" y="6440202"/>
            <a:ext cx="763587" cy="646113"/>
          </a:xfrm>
          <a:prstGeom prst="hexagon">
            <a:avLst/>
          </a:prstGeom>
          <a:blipFill rotWithShape="1">
            <a:blip r:embed="rId15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83F9FB1A-4E9D-4027-A29D-B67FDFDA6383}"/>
              </a:ext>
            </a:extLst>
          </p:cNvPr>
          <p:cNvSpPr/>
          <p:nvPr/>
        </p:nvSpPr>
        <p:spPr>
          <a:xfrm>
            <a:off x="8817934" y="6100815"/>
            <a:ext cx="765175" cy="646113"/>
          </a:xfrm>
          <a:prstGeom prst="hexagon">
            <a:avLst/>
          </a:prstGeom>
          <a:blipFill rotWithShape="1">
            <a:blip r:embed="rId16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EA04A857-5514-4640-8FD3-F48D4F0F764A}"/>
              </a:ext>
            </a:extLst>
          </p:cNvPr>
          <p:cNvSpPr/>
          <p:nvPr/>
        </p:nvSpPr>
        <p:spPr>
          <a:xfrm>
            <a:off x="10103094" y="6116791"/>
            <a:ext cx="765175" cy="647700"/>
          </a:xfrm>
          <a:prstGeom prst="hexagon">
            <a:avLst/>
          </a:prstGeom>
          <a:blipFill rotWithShape="1">
            <a:blip r:embed="rId17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2" name="Шестиугольник 31">
            <a:extLst>
              <a:ext uri="{FF2B5EF4-FFF2-40B4-BE49-F238E27FC236}">
                <a16:creationId xmlns:a16="http://schemas.microsoft.com/office/drawing/2014/main" id="{654BD922-F039-4B18-A746-962B397CA8A7}"/>
              </a:ext>
            </a:extLst>
          </p:cNvPr>
          <p:cNvSpPr/>
          <p:nvPr/>
        </p:nvSpPr>
        <p:spPr>
          <a:xfrm>
            <a:off x="10754717" y="6440194"/>
            <a:ext cx="765175" cy="647700"/>
          </a:xfrm>
          <a:prstGeom prst="hexagon">
            <a:avLst/>
          </a:prstGeom>
          <a:blipFill rotWithShape="1">
            <a:blip r:embed="rId18"/>
            <a:stretch>
              <a:fillRect/>
            </a:stretch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3" name="Шестиугольник 32">
            <a:extLst>
              <a:ext uri="{FF2B5EF4-FFF2-40B4-BE49-F238E27FC236}">
                <a16:creationId xmlns:a16="http://schemas.microsoft.com/office/drawing/2014/main" id="{B9983A0C-2DE7-4F60-9039-01D8FBD7A39D}"/>
              </a:ext>
            </a:extLst>
          </p:cNvPr>
          <p:cNvSpPr/>
          <p:nvPr/>
        </p:nvSpPr>
        <p:spPr>
          <a:xfrm>
            <a:off x="11406555" y="6100314"/>
            <a:ext cx="765175" cy="647700"/>
          </a:xfrm>
          <a:prstGeom prst="hexagon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pic>
        <p:nvPicPr>
          <p:cNvPr id="95529" name="Замещающее содержимое 18" descr="технология-облака-99825351">
            <a:extLst>
              <a:ext uri="{FF2B5EF4-FFF2-40B4-BE49-F238E27FC236}">
                <a16:creationId xmlns:a16="http://schemas.microsoft.com/office/drawing/2014/main" id="{3909E67C-80F2-4C09-853F-C04C51CE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-14481" r="-1427" b="11340"/>
          <a:stretch>
            <a:fillRect/>
          </a:stretch>
        </p:blipFill>
        <p:spPr bwMode="auto">
          <a:xfrm>
            <a:off x="2457061" y="6068882"/>
            <a:ext cx="744537" cy="39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530" name="Замещающее содержимое 12" descr="Interpersonal">
            <a:extLst>
              <a:ext uri="{FF2B5EF4-FFF2-40B4-BE49-F238E27FC236}">
                <a16:creationId xmlns:a16="http://schemas.microsoft.com/office/drawing/2014/main" id="{AC0CE86E-EFF3-463E-A059-9E518F2F0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" t="3548" r="-955" b="12897"/>
          <a:stretch>
            <a:fillRect/>
          </a:stretch>
        </p:blipFill>
        <p:spPr bwMode="auto">
          <a:xfrm>
            <a:off x="3676593" y="6085958"/>
            <a:ext cx="699531" cy="57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531" name="Изображение 35" descr="depositphotos_5481364-Natural-agriculture">
            <a:extLst>
              <a:ext uri="{FF2B5EF4-FFF2-40B4-BE49-F238E27FC236}">
                <a16:creationId xmlns:a16="http://schemas.microsoft.com/office/drawing/2014/main" id="{24243FE8-F7B8-45B4-B30B-F371A1163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7163" y="6119540"/>
            <a:ext cx="48101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532" name="Замещающее содержимое 29" descr="214257">
            <a:extLst>
              <a:ext uri="{FF2B5EF4-FFF2-40B4-BE49-F238E27FC236}">
                <a16:creationId xmlns:a16="http://schemas.microsoft.com/office/drawing/2014/main" id="{03A962B5-8AE3-409F-9A52-280358D1D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117" y="6068882"/>
            <a:ext cx="498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EF76EC29-B438-4A3A-A4B0-F35BE0884C3D}"/>
              </a:ext>
            </a:extLst>
          </p:cNvPr>
          <p:cNvSpPr/>
          <p:nvPr/>
        </p:nvSpPr>
        <p:spPr>
          <a:xfrm>
            <a:off x="10651223" y="1236283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911578E-DEF0-497E-A9BD-F7614CAACC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152540"/>
              </p:ext>
            </p:extLst>
          </p:nvPr>
        </p:nvGraphicFramePr>
        <p:xfrm>
          <a:off x="246184" y="1019911"/>
          <a:ext cx="11708886" cy="58974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97188">
                  <a:extLst>
                    <a:ext uri="{9D8B030D-6E8A-4147-A177-3AD203B41FA5}">
                      <a16:colId xmlns:a16="http://schemas.microsoft.com/office/drawing/2014/main" val="2783111136"/>
                    </a:ext>
                  </a:extLst>
                </a:gridCol>
                <a:gridCol w="3865944">
                  <a:extLst>
                    <a:ext uri="{9D8B030D-6E8A-4147-A177-3AD203B41FA5}">
                      <a16:colId xmlns:a16="http://schemas.microsoft.com/office/drawing/2014/main" val="3645957165"/>
                    </a:ext>
                  </a:extLst>
                </a:gridCol>
                <a:gridCol w="1371601">
                  <a:extLst>
                    <a:ext uri="{9D8B030D-6E8A-4147-A177-3AD203B41FA5}">
                      <a16:colId xmlns:a16="http://schemas.microsoft.com/office/drawing/2014/main" val="893816890"/>
                    </a:ext>
                  </a:extLst>
                </a:gridCol>
                <a:gridCol w="1958051">
                  <a:extLst>
                    <a:ext uri="{9D8B030D-6E8A-4147-A177-3AD203B41FA5}">
                      <a16:colId xmlns:a16="http://schemas.microsoft.com/office/drawing/2014/main" val="1469401105"/>
                    </a:ext>
                  </a:extLst>
                </a:gridCol>
                <a:gridCol w="1288647">
                  <a:extLst>
                    <a:ext uri="{9D8B030D-6E8A-4147-A177-3AD203B41FA5}">
                      <a16:colId xmlns:a16="http://schemas.microsoft.com/office/drawing/2014/main" val="1529336511"/>
                    </a:ext>
                  </a:extLst>
                </a:gridCol>
                <a:gridCol w="2627455">
                  <a:extLst>
                    <a:ext uri="{9D8B030D-6E8A-4147-A177-3AD203B41FA5}">
                      <a16:colId xmlns:a16="http://schemas.microsoft.com/office/drawing/2014/main" val="3346588739"/>
                    </a:ext>
                  </a:extLst>
                </a:gridCol>
              </a:tblGrid>
              <a:tr h="49934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налога сбора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налоговой льготы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Категория получателей налоговой льготы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 и дата вступления в силу нормативного правового  акта Апанасенковского муниципального округа Ставропольского края, устанавливающего налоговую льготу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Муниципальная программа ААМО СК, цели которой соответствуют налоговым расходам Апанасенковского муниципального округа Ставропольского края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947149"/>
                  </a:ext>
                </a:extLst>
              </a:tr>
              <a:tr h="10005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реквизиты нормативного правового акта, предусматривающего утверждение муниципальной программы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33245"/>
                  </a:ext>
                </a:extLst>
              </a:tr>
              <a:tr h="826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Пониженная (на 0,05 процента) налоговая ставка от кадастровой стоимости участка в отношении земельных участков, отнесённых к землям сельскохозяйственного назначения или к землям в составе зон сельскохозяйственного использования в населённых пунктах и используемых для сельскохозяйственного производства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Юридические и физические лица, являющиеся собственниками земельных участков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Решение Совета АМО СК от 05.11.2020 года № 26 "О земельном налоге на территории АМО СК", с 01.01.2021 года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Муниципальная программа АМО СК "Социальная поддержка граждан"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Постановление администрации АМО СК от 30.12.2020 года №18-п "Об утверждении муниципальной программы АМО СК "Социальная поддержка граждан"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731307"/>
                  </a:ext>
                </a:extLst>
              </a:tr>
              <a:tr h="1317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Пониженная (на 0,10 процента) налоговая ставка от кадастровой стоимости  земельных участков, занятых жилищным фондом и объектами инженерной инфраструктуры </a:t>
                      </a:r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жилищно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- коммунального комплекса (за исключением доли в праве на земельный участок, приходящейся на объект, не относящийся к жилищному фонду и к объектам инженерной инфраструктуры </a:t>
                      </a:r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жилищно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- коммунального комплекса) или приобретённых (предоставленных) для жилищного строительства, используемых для предпринимательской деятельности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Физические лица, являющиеся собственниками  земельных участков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Решение Совета АМО СК от 05.11.2020 года № 26 "О земельном налоге на территории АМО СК", с 01.01.2021 года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Муниципальная программа АМО СК "Социальная поддержка граждан"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Постановление администрации АМО СК  от 30.12.2020 года №18-п "Об утверждении муниципальной программы АМО СК "Социальная поддержка граждан"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065179"/>
                  </a:ext>
                </a:extLst>
              </a:tr>
              <a:tr h="826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Освобождение от налогообложения органов местного самоуправления </a:t>
                      </a:r>
                      <a:r>
                        <a:rPr lang="ru-RU" sz="1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Апанасенковского</a:t>
                      </a:r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муниципального округа Ставропольского края и их структурных подразделений со статусом юридического лица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Органы местного самоуправления АМО СК, являющиеся собственниками земельных участков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Решение Совета АМО СК от 05.11.2020 года № 26 "О земельном налоге на территории АМО СК", с 01.01.2021 года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Муниципальная программа АМО СК "Управление финансами"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Постановление администрации АМО СК от 30.12.2020 года №16-п "Об утверждении муниципальной программы АМО СК "Управление финансами"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072774"/>
                  </a:ext>
                </a:extLst>
              </a:tr>
              <a:tr h="9904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Освобождение от налогообложения муниципальных учреждений Апанасенковского муниципального округа Ставропольского края, финансируемых из бюджета Апанасенковского муниципального округа Ставропольского края, в отношении земельных участков, предназначенных для непосредственного выполнения возложенных на них функций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Муниципальные учреждения АМО СК, являющиеся собственниками земельных участков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Решение Совета АМО СК от 05.11.2020 года № 26 "О земельном налоге на территории АМО СК", с 01.01.2021 года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Муниципальная программа АМО СК "Управление финансами"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Постановление администрации АМО СК от 30.12.2020 года №16-п "Об утверждении муниципальной программы АМО СК "Управление финансами"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917808"/>
                  </a:ext>
                </a:extLst>
              </a:tr>
            </a:tbl>
          </a:graphicData>
        </a:graphic>
      </p:graphicFrame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67FBC288-3D71-4D89-931A-B866F148AC6B}"/>
              </a:ext>
            </a:extLst>
          </p:cNvPr>
          <p:cNvSpPr>
            <a:spLocks noGrp="1"/>
          </p:cNvSpPr>
          <p:nvPr/>
        </p:nvSpPr>
        <p:spPr>
          <a:xfrm>
            <a:off x="-19051" y="-3175"/>
            <a:ext cx="12199939" cy="933450"/>
          </a:xfrm>
          <a:prstGeom prst="rect">
            <a:avLst/>
          </a:prstGeom>
          <a:blipFill rotWithShape="1">
            <a:blip r:embed="rId2">
              <a:alphaModFix amt="82000"/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Сведения</a:t>
            </a:r>
            <a:endParaRPr lang="ru-RU" altLang="x-none" sz="1800" b="1" noProof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sym typeface="+mn-ea"/>
            </a:endParaRPr>
          </a:p>
          <a:p>
            <a:pPr algn="ctr">
              <a:defRPr/>
            </a:pP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о </a:t>
            </a: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налоговых </a:t>
            </a: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расходах </a:t>
            </a: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Апанасенковского </a:t>
            </a:r>
            <a:r>
              <a:rPr lang="en-US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муниципальн</a:t>
            </a: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ого округа Ставропольского края</a:t>
            </a:r>
          </a:p>
          <a:p>
            <a:pPr algn="ctr">
              <a:defRPr/>
            </a:pPr>
            <a:r>
              <a:rPr lang="ru-RU" altLang="x-none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 на </a:t>
            </a:r>
            <a:r>
              <a:rPr lang="ru-RU" altLang="en-US" sz="1800" b="1" noProof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sym typeface="+mn-ea"/>
              </a:rPr>
              <a:t>2022 год и плановый период 2023-2024 годов</a:t>
            </a:r>
            <a:endParaRPr lang="ru-RU" altLang="en-US" sz="1800" b="1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Microsoft YaHei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654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Объект 2">
            <a:extLst>
              <a:ext uri="{FF2B5EF4-FFF2-40B4-BE49-F238E27FC236}">
                <a16:creationId xmlns:a16="http://schemas.microsoft.com/office/drawing/2014/main" id="{7EA412E0-059F-4A60-B8BD-CD96AD0592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851" y="1073155"/>
            <a:ext cx="5953125" cy="5561013"/>
          </a:xfrm>
        </p:spPr>
        <p:txBody>
          <a:bodyPr>
            <a:normAutofit/>
          </a:bodyPr>
          <a:lstStyle/>
          <a:p>
            <a:pPr marL="0" indent="546735" algn="just" eaLnBrk="1" hangingPunct="1">
              <a:lnSpc>
                <a:spcPct val="80000"/>
              </a:lnSpc>
              <a:buFont typeface="Wingdings 3" panose="05040102010807070707" pitchFamily="18" charset="2"/>
              <a:buNone/>
              <a:defRPr/>
            </a:pPr>
            <a:r>
              <a:rPr lang="ru-RU" altLang="ru-RU" sz="1400" noProof="1"/>
              <a:t>Апанасенковский округ – это своеобразная переходная зона между степным Ставропольем и пустынной Калмыкией. Он занимает пятое место среди районов Ставропольского края по площади, которая равна 3584 км</a:t>
            </a:r>
            <a:r>
              <a:rPr lang="ru-RU" altLang="ru-RU" sz="1400" baseline="30000" noProof="1"/>
              <a:t>2</a:t>
            </a:r>
            <a:r>
              <a:rPr lang="ru-RU" altLang="ru-RU" sz="1400" noProof="1"/>
              <a:t>. Рельеф — равнинный, с высотами около 100 метров. Это — отроги Ставропольской возвышенности, ограничивающие Манычскую впадину. Апанасенковский округ относится к числу наиболее засушливых округов Ставрополья, к так называемой зоне рискованного земледелия. Климат — резко континентальный. Летом, между второй половиной июля и первой половиной августа, температура колеблется в пределах +25-40 градусов. Зимой она понижается до минус 3-5 градусов мороза. Сильные холода редки, чаще не превышают -10-15 градусов. Преобладают каштановые и светло-каштановые почвы. В ряде мест встречаются солончаки.</a:t>
            </a:r>
          </a:p>
          <a:p>
            <a:pPr marL="0" indent="546735" algn="just" eaLnBrk="1" hangingPunct="1">
              <a:lnSpc>
                <a:spcPct val="80000"/>
              </a:lnSpc>
              <a:buFont typeface="Wingdings 3" panose="05040102010807070707" pitchFamily="18" charset="2"/>
              <a:buNone/>
              <a:defRPr/>
            </a:pPr>
            <a:r>
              <a:rPr lang="ru-RU" altLang="ru-RU" sz="1400" noProof="1"/>
              <a:t>Округ наделен определенной неповторимостью, запоминается особыми красотами и богатствами природы, известен настоящими героями и прекрасными тружениками. Одной из поистине уникальных черт Апанасенковского округа является его непосредственная близость к границе между Европой и Азией. Еще одной географической примечательностью является то, что здесь находится северная точка Ставропольского края. Наши соседи на севере и востоке - Республика Калмыкия, на юге - Туркменский округ, на западе – Ипатовский.</a:t>
            </a:r>
          </a:p>
          <a:p>
            <a:pPr marL="0" indent="527685" algn="just" eaLnBrk="1" hangingPunct="1">
              <a:lnSpc>
                <a:spcPct val="80000"/>
              </a:lnSpc>
              <a:buFont typeface="Wingdings 3" panose="05040102010807070707" pitchFamily="18" charset="2"/>
              <a:buNone/>
              <a:defRPr/>
            </a:pPr>
            <a:r>
              <a:rPr lang="ru-RU" altLang="ru-RU" sz="1400" noProof="1"/>
              <a:t>Апанасенковский округ – аграрный. В нем одиннадцать сельскохозяйственных предприятий разных форм собственности и 96 крестьянских фермерских хозяйств, специализирующихся на растениеводстве и животноводстве.</a:t>
            </a:r>
          </a:p>
          <a:p>
            <a:pPr marL="0" indent="508635" algn="just" eaLnBrk="1" hangingPunct="1">
              <a:lnSpc>
                <a:spcPct val="80000"/>
              </a:lnSpc>
              <a:buFont typeface="Wingdings 3" panose="05040102010807070707" pitchFamily="18" charset="2"/>
              <a:buNone/>
              <a:defRPr/>
            </a:pPr>
            <a:r>
              <a:rPr lang="ru-RU" altLang="ru-RU" sz="1400" noProof="1"/>
              <a:t>В состав Апанасенковского муниципального округа входит 14 поселений. Административный центр - село Дивное, это одно из крупнейших по количеству жителей сел округа. Сейчас в нем проживает более 13 тысяч человек. </a:t>
            </a:r>
          </a:p>
          <a:p>
            <a:pPr marL="0" indent="489585" algn="just" eaLnBrk="1" hangingPunct="1">
              <a:lnSpc>
                <a:spcPct val="80000"/>
              </a:lnSpc>
              <a:buFont typeface="Wingdings 3" panose="05040102010807070707" pitchFamily="18" charset="2"/>
              <a:buNone/>
              <a:defRPr/>
            </a:pPr>
            <a:r>
              <a:rPr lang="ru-RU" altLang="ru-RU" sz="1400" noProof="1"/>
              <a:t>Численность постоянного населения Апанасенковского муниципального округа по статистическим данным на 01.01.2021 год - 33831 человек.</a:t>
            </a:r>
            <a:endParaRPr sz="1400" noProof="1"/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D1AAD5A4-F214-4221-95DC-C24DEEC41964}"/>
              </a:ext>
            </a:extLst>
          </p:cNvPr>
          <p:cNvSpPr>
            <a:spLocks noGrp="1"/>
          </p:cNvSpPr>
          <p:nvPr/>
        </p:nvSpPr>
        <p:spPr>
          <a:xfrm>
            <a:off x="1593" y="-15875"/>
            <a:ext cx="12199937" cy="9334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ru-RU" sz="1800" b="1" noProof="1">
                <a:latin typeface="Times New Roman" panose="02020603050405020304" pitchFamily="18" charset="0"/>
                <a:sym typeface="+mn-ea"/>
              </a:rPr>
              <a:t>Апанасенковский муниципальный округ Ставропольского края</a:t>
            </a:r>
            <a:endParaRPr lang="ru-RU" altLang="en-US" sz="20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pic>
        <p:nvPicPr>
          <p:cNvPr id="39940" name="Замещающее содержимое 1" descr="22750710">
            <a:extLst>
              <a:ext uri="{FF2B5EF4-FFF2-40B4-BE49-F238E27FC236}">
                <a16:creationId xmlns:a16="http://schemas.microsoft.com/office/drawing/2014/main" id="{7ECA3123-312A-4CDD-9AB8-42CBB1C3A7D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1438" y="2076456"/>
            <a:ext cx="5589587" cy="3516313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2D59ED7-BCC6-45BC-826E-A8CFA6BC556C}"/>
              </a:ext>
            </a:extLst>
          </p:cNvPr>
          <p:cNvSpPr>
            <a:spLocks noGrp="1"/>
          </p:cNvSpPr>
          <p:nvPr/>
        </p:nvSpPr>
        <p:spPr>
          <a:xfrm>
            <a:off x="-19051" y="-3175"/>
            <a:ext cx="12199939" cy="933450"/>
          </a:xfrm>
          <a:prstGeom prst="rect">
            <a:avLst/>
          </a:prstGeom>
          <a:blipFill rotWithShape="1">
            <a:blip r:embed="rId4">
              <a:alphaModFix amt="82000"/>
            </a:blip>
            <a:stretch>
              <a:fillRect/>
            </a:stretch>
          </a:blipFill>
        </p:spPr>
        <p:txBody>
          <a:bodyPr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sym typeface="SimSun" pitchFamily="2" charset="-122"/>
              </a:rPr>
              <a:t>Сведения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sym typeface="SimSun" pitchFamily="2" charset="-122"/>
              </a:rPr>
              <a:t> о планируемых расходах </a:t>
            </a:r>
            <a:r>
              <a:rPr lang="ru-RU" altLang="en-US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sym typeface="SimSun" pitchFamily="2" charset="-122"/>
              </a:rPr>
              <a:t>(</a:t>
            </a:r>
            <a:r>
              <a:rPr lang="ru-RU" altLang="zh-CN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sym typeface="SimSun" pitchFamily="2" charset="-122"/>
              </a:rPr>
              <a:t>с учетом интересов целевых групп)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zh-CN" b="1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sym typeface="SimSun" pitchFamily="2" charset="-122"/>
              </a:rPr>
              <a:t> в Апанасенковском муниципальном округе Ставропольского края </a:t>
            </a:r>
            <a:endParaRPr lang="ru-RU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sym typeface="SimSun" pitchFamily="2" charset="-122"/>
            </a:endParaRPr>
          </a:p>
        </p:txBody>
      </p:sp>
      <p:sp>
        <p:nvSpPr>
          <p:cNvPr id="97283" name="Объект 2">
            <a:extLst>
              <a:ext uri="{FF2B5EF4-FFF2-40B4-BE49-F238E27FC236}">
                <a16:creationId xmlns:a16="http://schemas.microsoft.com/office/drawing/2014/main" id="{2D2C4F63-32BA-472D-96E3-F15BB4B065F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11124" y="1033467"/>
            <a:ext cx="5340351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latin typeface="Cambria" panose="02040503050406030204" pitchFamily="18" charset="0"/>
              </a:rPr>
              <a:t>Сведения о расходах с учетом интересов целевых групп в социально-культурной сфере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dirty="0">
                <a:latin typeface="Cambria" panose="02040503050406030204" pitchFamily="18" charset="0"/>
              </a:rPr>
              <a:t>На финансовое обеспечение отраслей социально-культурной сферы: социальная политика, образование, культура, физкультура и спорт запланировано выделить: 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dirty="0">
                <a:latin typeface="Cambria" panose="02040503050406030204" pitchFamily="18" charset="0"/>
              </a:rPr>
              <a:t>в 2022 году 957 110,70 тыс. рублей или 79,14% расходов бюджета  </a:t>
            </a:r>
            <a:r>
              <a:rPr lang="ru-RU" altLang="zh-CN" sz="1400" dirty="0" err="1">
                <a:latin typeface="Cambria" panose="02040503050406030204" pitchFamily="18" charset="0"/>
              </a:rPr>
              <a:t>Апанасенковского</a:t>
            </a:r>
            <a:r>
              <a:rPr lang="ru-RU" altLang="zh-CN" sz="1400" dirty="0">
                <a:latin typeface="Cambria" panose="02040503050406030204" pitchFamily="18" charset="0"/>
              </a:rPr>
              <a:t> муниципального округа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dirty="0">
                <a:latin typeface="Cambria" panose="02040503050406030204" pitchFamily="18" charset="0"/>
                <a:sym typeface="SimSun" panose="02010600030101010101" pitchFamily="2" charset="-122"/>
              </a:rPr>
              <a:t>в 2023 году 961 377,27 тыс. рублей или 81,85% расходов бюджета  </a:t>
            </a:r>
            <a:r>
              <a:rPr lang="ru-RU" altLang="zh-CN" sz="1400" dirty="0" err="1">
                <a:latin typeface="Cambria" panose="02040503050406030204" pitchFamily="18" charset="0"/>
                <a:sym typeface="SimSun" panose="02010600030101010101" pitchFamily="2" charset="-122"/>
              </a:rPr>
              <a:t>Апанасенковского</a:t>
            </a:r>
            <a:r>
              <a:rPr lang="ru-RU" altLang="zh-CN" sz="1400" dirty="0">
                <a:latin typeface="Cambria" panose="02040503050406030204" pitchFamily="18" charset="0"/>
                <a:sym typeface="SimSun" panose="02010600030101010101" pitchFamily="2" charset="-122"/>
              </a:rPr>
              <a:t> муниципального округа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dirty="0">
                <a:latin typeface="Cambria" panose="02040503050406030204" pitchFamily="18" charset="0"/>
                <a:sym typeface="SimSun" panose="02010600030101010101" pitchFamily="2" charset="-122"/>
              </a:rPr>
              <a:t>в 2024 году 977 864,11 тыс. рублей или 81,55% расходов бюджета  </a:t>
            </a:r>
            <a:r>
              <a:rPr lang="ru-RU" altLang="zh-CN" sz="1400" dirty="0" err="1">
                <a:latin typeface="Cambria" panose="02040503050406030204" pitchFamily="18" charset="0"/>
                <a:sym typeface="SimSun" panose="02010600030101010101" pitchFamily="2" charset="-122"/>
              </a:rPr>
              <a:t>Апанасенковского</a:t>
            </a:r>
            <a:r>
              <a:rPr lang="ru-RU" altLang="zh-CN" sz="1400" dirty="0">
                <a:latin typeface="Cambria" panose="02040503050406030204" pitchFamily="18" charset="0"/>
                <a:sym typeface="SimSun" panose="02010600030101010101" pitchFamily="2" charset="-122"/>
              </a:rPr>
              <a:t> муниципального округа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85CC562D-33E6-421F-A555-22EE92AFBD46}"/>
              </a:ext>
            </a:extLst>
          </p:cNvPr>
          <p:cNvSpPr/>
          <p:nvPr/>
        </p:nvSpPr>
        <p:spPr>
          <a:xfrm>
            <a:off x="10702927" y="1728791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pic>
        <p:nvPicPr>
          <p:cNvPr id="4" name="Изображение 3" descr="AAEAAQAAAAAAAAkEAAAAJDI5Mzk5NzdhLTQzY2UtNGI2Zi1iZmZmLTIxODdkYWYxMTBkNw">
            <a:extLst>
              <a:ext uri="{FF2B5EF4-FFF2-40B4-BE49-F238E27FC236}">
                <a16:creationId xmlns:a16="http://schemas.microsoft.com/office/drawing/2014/main" id="{8652EAD9-72E3-47BE-B94D-2DD01419C6C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25" y="4046544"/>
            <a:ext cx="5175251" cy="318293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97286" name="Объект 5">
            <a:extLst>
              <a:ext uri="{FF2B5EF4-FFF2-40B4-BE49-F238E27FC236}">
                <a16:creationId xmlns:a16="http://schemas.microsoft.com/office/drawing/2014/main" id="{F9290EC8-BBFD-4725-998C-343CF6670A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3687658"/>
              </p:ext>
            </p:extLst>
          </p:nvPr>
        </p:nvGraphicFramePr>
        <p:xfrm>
          <a:off x="5437188" y="1033463"/>
          <a:ext cx="6186487" cy="637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03" name="Worksheet" r:id="rId6" imgW="6179760" imgH="6225468" progId="Excel.Sheet.8">
                  <p:embed/>
                </p:oleObj>
              </mc:Choice>
              <mc:Fallback>
                <p:oleObj name="Worksheet" r:id="rId6" imgW="6179760" imgH="6225468" progId="Excel.Sheet.8">
                  <p:embed/>
                  <p:pic>
                    <p:nvPicPr>
                      <p:cNvPr id="0" name="Объект 5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7188" y="1033463"/>
                        <a:ext cx="6186487" cy="6373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Заголовок 8">
            <a:extLst>
              <a:ext uri="{FF2B5EF4-FFF2-40B4-BE49-F238E27FC236}">
                <a16:creationId xmlns:a16="http://schemas.microsoft.com/office/drawing/2014/main" id="{162467BF-EF40-4F41-8412-D24490E8E63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4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Структура расходов отрасл</a:t>
            </a:r>
            <a:r>
              <a:rPr lang="ru-RU" altLang="zh-CN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ей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социально-культурной сферы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Апанасенковского муниципального района(округа) Ставропольского края  в 2020-2024 годах</a:t>
            </a:r>
            <a:endParaRPr lang="ru-RU" altLang="ru-RU" sz="4400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0F1980C7-87C0-4722-8C3F-BEBDFA737905}"/>
              </a:ext>
            </a:extLst>
          </p:cNvPr>
          <p:cNvSpPr/>
          <p:nvPr/>
        </p:nvSpPr>
        <p:spPr>
          <a:xfrm>
            <a:off x="10387015" y="1987550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graphicFrame>
        <p:nvGraphicFramePr>
          <p:cNvPr id="98308" name="Объект 7">
            <a:extLst>
              <a:ext uri="{FF2B5EF4-FFF2-40B4-BE49-F238E27FC236}">
                <a16:creationId xmlns:a16="http://schemas.microsoft.com/office/drawing/2014/main" id="{380DCE9F-82E2-4ED8-BCC9-E65D3C93BC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498860"/>
              </p:ext>
            </p:extLst>
          </p:nvPr>
        </p:nvGraphicFramePr>
        <p:xfrm>
          <a:off x="206375" y="1006475"/>
          <a:ext cx="6181725" cy="567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40" name="Worksheet" r:id="rId5" imgW="6181722" imgH="5667300" progId="Excel.Sheet.8">
                  <p:embed/>
                </p:oleObj>
              </mc:Choice>
              <mc:Fallback>
                <p:oleObj name="Worksheet" r:id="rId5" imgW="6181722" imgH="5667300" progId="Excel.Sheet.8">
                  <p:embed/>
                  <p:pic>
                    <p:nvPicPr>
                      <p:cNvPr id="0" name="Объект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" y="1006475"/>
                        <a:ext cx="6181725" cy="567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09" name="Объект 8">
            <a:extLst>
              <a:ext uri="{FF2B5EF4-FFF2-40B4-BE49-F238E27FC236}">
                <a16:creationId xmlns:a16="http://schemas.microsoft.com/office/drawing/2014/main" id="{4A522840-0B79-4239-83C7-0B662DA516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0992676"/>
              </p:ext>
            </p:extLst>
          </p:nvPr>
        </p:nvGraphicFramePr>
        <p:xfrm>
          <a:off x="5880100" y="1112838"/>
          <a:ext cx="5565775" cy="587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41" name="Worksheet" r:id="rId7" imgW="5562648" imgH="5859708" progId="Excel.Sheet.8">
                  <p:embed/>
                </p:oleObj>
              </mc:Choice>
              <mc:Fallback>
                <p:oleObj name="Worksheet" r:id="rId7" imgW="5562648" imgH="5859708" progId="Excel.Sheet.8">
                  <p:embed/>
                  <p:pic>
                    <p:nvPicPr>
                      <p:cNvPr id="0" name="Объект 8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0100" y="1112838"/>
                        <a:ext cx="5565775" cy="587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Текстовое поле 1">
            <a:extLst>
              <a:ext uri="{FF2B5EF4-FFF2-40B4-BE49-F238E27FC236}">
                <a16:creationId xmlns:a16="http://schemas.microsoft.com/office/drawing/2014/main" id="{B4546EAE-5CB2-47E9-ADF4-506690A5E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863" y="1003303"/>
            <a:ext cx="116427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1400" b="1">
                <a:latin typeface="Cambria" panose="02040503050406030204" pitchFamily="18" charset="0"/>
              </a:rPr>
              <a:t>Расходы на социальную политику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en-US" sz="1400" b="1">
              <a:latin typeface="Cambria" panose="0204050305040603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1400">
                <a:latin typeface="Cambria" panose="02040503050406030204" pitchFamily="18" charset="0"/>
              </a:rPr>
              <a:t>	Расходы социальной политики направленые на предоставление мер социальной поддержки отдельным категориям граждан.</a:t>
            </a:r>
          </a:p>
        </p:txBody>
      </p:sp>
      <p:sp>
        <p:nvSpPr>
          <p:cNvPr id="99331" name="Заголовок 8">
            <a:extLst>
              <a:ext uri="{FF2B5EF4-FFF2-40B4-BE49-F238E27FC236}">
                <a16:creationId xmlns:a16="http://schemas.microsoft.com/office/drawing/2014/main" id="{F976F1CC-2BB4-4652-867E-02DC71F36FC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4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65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Динамика расходов бюджета </a:t>
            </a:r>
          </a:p>
          <a:p>
            <a:pPr algn="ctr" eaLnBrk="1" hangingPunct="1">
              <a:lnSpc>
                <a:spcPct val="65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Апанасенковского муниципального района(округа) Ставропольского края</a:t>
            </a:r>
          </a:p>
          <a:p>
            <a:pPr algn="ctr" eaLnBrk="1" hangingPunct="1">
              <a:lnSpc>
                <a:spcPct val="65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на социальную политику в 2020-2024 годах</a:t>
            </a:r>
            <a:endParaRPr lang="ru-RU" altLang="ru-RU" sz="4400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C01C89D0-7630-48D3-8AB1-605C93FCD43F}"/>
              </a:ext>
            </a:extLst>
          </p:cNvPr>
          <p:cNvSpPr/>
          <p:nvPr/>
        </p:nvSpPr>
        <p:spPr>
          <a:xfrm>
            <a:off x="10493375" y="2814646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5DF51A-A908-42A5-9D4C-A75229AD48EE}"/>
              </a:ext>
            </a:extLst>
          </p:cNvPr>
          <p:cNvSpPr/>
          <p:nvPr/>
        </p:nvSpPr>
        <p:spPr>
          <a:xfrm>
            <a:off x="3978275" y="2974975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graphicFrame>
        <p:nvGraphicFramePr>
          <p:cNvPr id="99334" name="Объект 8">
            <a:extLst>
              <a:ext uri="{FF2B5EF4-FFF2-40B4-BE49-F238E27FC236}">
                <a16:creationId xmlns:a16="http://schemas.microsoft.com/office/drawing/2014/main" id="{C6675FF4-93F0-4E7A-90FB-86A768A9D8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335894"/>
              </p:ext>
            </p:extLst>
          </p:nvPr>
        </p:nvGraphicFramePr>
        <p:xfrm>
          <a:off x="406400" y="1960563"/>
          <a:ext cx="4948238" cy="476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70" name="Worksheet" r:id="rId5" imgW="4945320" imgH="4762428" progId="Excel.Sheet.8">
                  <p:embed/>
                </p:oleObj>
              </mc:Choice>
              <mc:Fallback>
                <p:oleObj name="Worksheet" r:id="rId5" imgW="4945320" imgH="4762428" progId="Excel.Sheet.8">
                  <p:embed/>
                  <p:pic>
                    <p:nvPicPr>
                      <p:cNvPr id="0" name="Объект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960563"/>
                        <a:ext cx="4948238" cy="476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5" name="Объект 9">
            <a:extLst>
              <a:ext uri="{FF2B5EF4-FFF2-40B4-BE49-F238E27FC236}">
                <a16:creationId xmlns:a16="http://schemas.microsoft.com/office/drawing/2014/main" id="{69DEC33A-846E-4950-A984-E240B3ECD1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134697"/>
              </p:ext>
            </p:extLst>
          </p:nvPr>
        </p:nvGraphicFramePr>
        <p:xfrm>
          <a:off x="5864225" y="1971675"/>
          <a:ext cx="5565775" cy="494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71" name="Worksheet" r:id="rId7" imgW="5562648" imgH="4945308" progId="Excel.Sheet.8">
                  <p:embed/>
                </p:oleObj>
              </mc:Choice>
              <mc:Fallback>
                <p:oleObj name="Worksheet" r:id="rId7" imgW="5562648" imgH="4945308" progId="Excel.Sheet.8">
                  <p:embed/>
                  <p:pic>
                    <p:nvPicPr>
                      <p:cNvPr id="0" name="Объект 9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4225" y="1971675"/>
                        <a:ext cx="5565775" cy="494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8">
            <a:extLst>
              <a:ext uri="{FF2B5EF4-FFF2-40B4-BE49-F238E27FC236}">
                <a16:creationId xmlns:a16="http://schemas.microsoft.com/office/drawing/2014/main" id="{AE0C6FE3-AFC6-443C-B1BC-CFAC2AECD5D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14288"/>
            <a:ext cx="12199937" cy="933451"/>
          </a:xfrm>
          <a:prstGeom prst="rect">
            <a:avLst/>
          </a:prstGeom>
          <a:blipFill dpi="0" rotWithShape="1">
            <a:blip r:embed="rId4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Расходы на социальную поддержку отдельных категории граждан населения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в 20</a:t>
            </a:r>
            <a:r>
              <a:rPr lang="ru-RU" altLang="zh-CN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22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году и плановом периоде 2023 и 2024 годов (по целевым интересам пользователей)</a:t>
            </a:r>
            <a:endParaRPr lang="ru-RU" altLang="ru-RU" sz="4400" dirty="0"/>
          </a:p>
        </p:txBody>
      </p:sp>
      <p:graphicFrame>
        <p:nvGraphicFramePr>
          <p:cNvPr id="100355" name="Объект 18">
            <a:extLst>
              <a:ext uri="{FF2B5EF4-FFF2-40B4-BE49-F238E27FC236}">
                <a16:creationId xmlns:a16="http://schemas.microsoft.com/office/drawing/2014/main" id="{ECD5E0D7-C7E1-4F09-8FE1-65DCEC8A3F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047751"/>
              </p:ext>
            </p:extLst>
          </p:nvPr>
        </p:nvGraphicFramePr>
        <p:xfrm>
          <a:off x="5737225" y="923925"/>
          <a:ext cx="5565775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20" name="Worksheet" r:id="rId5" imgW="5562648" imgH="2384988" progId="Excel.Sheet.8">
                  <p:embed/>
                </p:oleObj>
              </mc:Choice>
              <mc:Fallback>
                <p:oleObj name="Worksheet" r:id="rId5" imgW="5562648" imgH="2384988" progId="Excel.Sheet.8">
                  <p:embed/>
                  <p:pic>
                    <p:nvPicPr>
                      <p:cNvPr id="0" name="Объект 18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7225" y="923925"/>
                        <a:ext cx="5565775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56" name="Объект 19">
            <a:extLst>
              <a:ext uri="{FF2B5EF4-FFF2-40B4-BE49-F238E27FC236}">
                <a16:creationId xmlns:a16="http://schemas.microsoft.com/office/drawing/2014/main" id="{BCDD3D33-1D7A-4918-A7D5-CED5BEB3FB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60300"/>
              </p:ext>
            </p:extLst>
          </p:nvPr>
        </p:nvGraphicFramePr>
        <p:xfrm>
          <a:off x="130177" y="3135314"/>
          <a:ext cx="5502275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21" name="Worksheet" r:id="rId7" imgW="5495855" imgH="2238300" progId="Excel.Sheet.8">
                  <p:embed/>
                </p:oleObj>
              </mc:Choice>
              <mc:Fallback>
                <p:oleObj name="Worksheet" r:id="rId7" imgW="5495855" imgH="2238300" progId="Excel.Sheet.8">
                  <p:embed/>
                  <p:pic>
                    <p:nvPicPr>
                      <p:cNvPr id="0" name="Объект 19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177" y="3135314"/>
                        <a:ext cx="5502275" cy="223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57" name="Объект 20">
            <a:extLst>
              <a:ext uri="{FF2B5EF4-FFF2-40B4-BE49-F238E27FC236}">
                <a16:creationId xmlns:a16="http://schemas.microsoft.com/office/drawing/2014/main" id="{E4368C32-7DAF-48C9-A371-5168DFCA2B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8246726"/>
              </p:ext>
            </p:extLst>
          </p:nvPr>
        </p:nvGraphicFramePr>
        <p:xfrm>
          <a:off x="76200" y="1000125"/>
          <a:ext cx="4946650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22" name="Worksheet" r:id="rId9" imgW="4945320" imgH="2202108" progId="Excel.Sheet.8">
                  <p:embed/>
                </p:oleObj>
              </mc:Choice>
              <mc:Fallback>
                <p:oleObj name="Worksheet" r:id="rId9" imgW="4945320" imgH="2202108" progId="Excel.Sheet.8">
                  <p:embed/>
                  <p:pic>
                    <p:nvPicPr>
                      <p:cNvPr id="0" name="Объект 20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1000125"/>
                        <a:ext cx="4946650" cy="220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58" name="Объект 21">
            <a:extLst>
              <a:ext uri="{FF2B5EF4-FFF2-40B4-BE49-F238E27FC236}">
                <a16:creationId xmlns:a16="http://schemas.microsoft.com/office/drawing/2014/main" id="{DC099086-A6F5-4CBC-AF5B-2EA7C34631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0966565"/>
              </p:ext>
            </p:extLst>
          </p:nvPr>
        </p:nvGraphicFramePr>
        <p:xfrm>
          <a:off x="5746750" y="3140075"/>
          <a:ext cx="5564188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23" name="Worksheet" r:id="rId11" imgW="5562648" imgH="2384988" progId="Excel.Sheet.8">
                  <p:embed/>
                </p:oleObj>
              </mc:Choice>
              <mc:Fallback>
                <p:oleObj name="Worksheet" r:id="rId11" imgW="5562648" imgH="2384988" progId="Excel.Sheet.8">
                  <p:embed/>
                  <p:pic>
                    <p:nvPicPr>
                      <p:cNvPr id="0" name="Объект 21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6750" y="3140075"/>
                        <a:ext cx="5564188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Текстовое поле 7">
            <a:extLst>
              <a:ext uri="{FF2B5EF4-FFF2-40B4-BE49-F238E27FC236}">
                <a16:creationId xmlns:a16="http://schemas.microsoft.com/office/drawing/2014/main" id="{EEAB0897-026A-432A-BB33-E24392B4C952}"/>
              </a:ext>
            </a:extLst>
          </p:cNvPr>
          <p:cNvSpPr txBox="1"/>
          <p:nvPr/>
        </p:nvSpPr>
        <p:spPr>
          <a:xfrm>
            <a:off x="192091" y="5495932"/>
            <a:ext cx="1168241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en-US" sz="1400" noProof="1">
                <a:latin typeface="Cambria" panose="02040503050406030204" pitchFamily="18" charset="0"/>
              </a:rPr>
              <a:t>	Всего на социальную поддержку отдельных категорий граждан населения (по целевым интересам пользователей) выделено:</a:t>
            </a:r>
          </a:p>
          <a:p>
            <a:pPr marL="285750" indent="-285750" eaLnBrk="1" hangingPunct="1">
              <a:buFont typeface="Wingdings" panose="05000000000000000000" charset="0"/>
              <a:buChar char="Ø"/>
              <a:defRPr/>
            </a:pPr>
            <a:r>
              <a:rPr lang="ru-RU" altLang="en-US" sz="1400" noProof="1">
                <a:latin typeface="Cambria" panose="02040503050406030204" pitchFamily="18" charset="0"/>
              </a:rPr>
              <a:t>в </a:t>
            </a:r>
            <a:r>
              <a:rPr lang="ru-RU" altLang="en-US" sz="1400" b="1" noProof="1">
                <a:latin typeface="Cambria" panose="02040503050406030204" pitchFamily="18" charset="0"/>
              </a:rPr>
              <a:t>2022</a:t>
            </a:r>
            <a:r>
              <a:rPr lang="ru-RU" altLang="en-US" sz="1400" noProof="1">
                <a:latin typeface="Cambria" panose="02040503050406030204" pitchFamily="18" charset="0"/>
              </a:rPr>
              <a:t> году – 294</a:t>
            </a:r>
            <a:r>
              <a:rPr lang="ru-RU" altLang="en-US" sz="1400" b="1" noProof="1">
                <a:latin typeface="Cambria" panose="02040503050406030204" pitchFamily="18" charset="0"/>
              </a:rPr>
              <a:t> 675,54</a:t>
            </a:r>
            <a:r>
              <a:rPr lang="ru-RU" altLang="en-US" sz="1400" noProof="1">
                <a:latin typeface="Cambria" panose="02040503050406030204" pitchFamily="18" charset="0"/>
              </a:rPr>
              <a:t> тыс. рублей,</a:t>
            </a:r>
          </a:p>
          <a:p>
            <a:pPr marL="285750" indent="-285750" eaLnBrk="1" hangingPunct="1">
              <a:buFont typeface="Wingdings" panose="05000000000000000000" charset="0"/>
              <a:buChar char="Ø"/>
              <a:defRPr/>
            </a:pPr>
            <a:r>
              <a:rPr lang="ru-RU" altLang="en-US" sz="1400" noProof="1">
                <a:latin typeface="Cambria" panose="02040503050406030204" pitchFamily="18" charset="0"/>
              </a:rPr>
              <a:t>в </a:t>
            </a:r>
            <a:r>
              <a:rPr lang="ru-RU" altLang="en-US" sz="1400" b="1" noProof="1">
                <a:latin typeface="Cambria" panose="02040503050406030204" pitchFamily="18" charset="0"/>
              </a:rPr>
              <a:t>2023</a:t>
            </a:r>
            <a:r>
              <a:rPr lang="ru-RU" altLang="en-US" sz="1400" noProof="1">
                <a:latin typeface="Cambria" panose="02040503050406030204" pitchFamily="18" charset="0"/>
              </a:rPr>
              <a:t> году – </a:t>
            </a:r>
            <a:r>
              <a:rPr lang="ru-RU" altLang="en-US" sz="1400" b="1" noProof="1">
                <a:latin typeface="Cambria" panose="02040503050406030204" pitchFamily="18" charset="0"/>
              </a:rPr>
              <a:t>307 051,02</a:t>
            </a:r>
            <a:r>
              <a:rPr lang="ru-RU" altLang="en-US" sz="1400" noProof="1">
                <a:latin typeface="Cambria" panose="02040503050406030204" pitchFamily="18" charset="0"/>
              </a:rPr>
              <a:t> тыс. рублей,</a:t>
            </a:r>
          </a:p>
          <a:p>
            <a:pPr marL="285750" indent="-285750" eaLnBrk="1" hangingPunct="1">
              <a:buFont typeface="Wingdings" panose="05000000000000000000" charset="0"/>
              <a:buChar char="Ø"/>
              <a:defRPr/>
            </a:pPr>
            <a:r>
              <a:rPr lang="ru-RU" altLang="en-US" sz="1400" noProof="1">
                <a:latin typeface="Cambria" panose="02040503050406030204" pitchFamily="18" charset="0"/>
              </a:rPr>
              <a:t>в </a:t>
            </a:r>
            <a:r>
              <a:rPr lang="ru-RU" altLang="en-US" sz="1400" b="1" noProof="1">
                <a:latin typeface="Cambria" panose="02040503050406030204" pitchFamily="18" charset="0"/>
              </a:rPr>
              <a:t>2024</a:t>
            </a:r>
            <a:r>
              <a:rPr lang="ru-RU" altLang="en-US" sz="1400" noProof="1">
                <a:latin typeface="Cambria" panose="02040503050406030204" pitchFamily="18" charset="0"/>
              </a:rPr>
              <a:t> году – </a:t>
            </a:r>
            <a:r>
              <a:rPr lang="ru-RU" altLang="en-US" sz="1400" b="1" noProof="1">
                <a:latin typeface="Cambria" panose="02040503050406030204" pitchFamily="18" charset="0"/>
              </a:rPr>
              <a:t>322 149,43</a:t>
            </a:r>
            <a:r>
              <a:rPr lang="ru-RU" altLang="en-US" sz="1400" noProof="1">
                <a:latin typeface="Cambria" panose="02040503050406030204" pitchFamily="18" charset="0"/>
              </a:rPr>
              <a:t> тыс. рублей.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3231768-EAF1-40BD-80D4-2AC360BAC664}"/>
              </a:ext>
            </a:extLst>
          </p:cNvPr>
          <p:cNvSpPr/>
          <p:nvPr/>
        </p:nvSpPr>
        <p:spPr>
          <a:xfrm>
            <a:off x="10237791" y="1423996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137DEDA-F7E8-45B7-A288-11C44922FF6A}"/>
              </a:ext>
            </a:extLst>
          </p:cNvPr>
          <p:cNvSpPr/>
          <p:nvPr/>
        </p:nvSpPr>
        <p:spPr>
          <a:xfrm>
            <a:off x="10461627" y="3292475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4C29C0A-38B1-4BF6-947A-F2A3AE8BEEA4}"/>
              </a:ext>
            </a:extLst>
          </p:cNvPr>
          <p:cNvSpPr/>
          <p:nvPr/>
        </p:nvSpPr>
        <p:spPr>
          <a:xfrm>
            <a:off x="4211639" y="1116021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C5F7D24-4171-4FF9-AFD4-59A3F846380F}"/>
              </a:ext>
            </a:extLst>
          </p:cNvPr>
          <p:cNvSpPr/>
          <p:nvPr/>
        </p:nvSpPr>
        <p:spPr>
          <a:xfrm>
            <a:off x="4186239" y="3111500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9B2B812-771A-4337-97E1-595F865E7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523314"/>
              </p:ext>
            </p:extLst>
          </p:nvPr>
        </p:nvGraphicFramePr>
        <p:xfrm>
          <a:off x="714375" y="1330325"/>
          <a:ext cx="11193464" cy="3124200"/>
        </p:xfrm>
        <a:graphic>
          <a:graphicData uri="http://schemas.openxmlformats.org/drawingml/2006/table">
            <a:tbl>
              <a:tblPr/>
              <a:tblGrid>
                <a:gridCol w="1163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3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8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86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986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Раздел,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подраздел код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+mn-ea"/>
                        </a:rPr>
                        <a:t>Объемы финансового обеспечения по годам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2020 год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 год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10 00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Социальная политика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283 176,82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312 087,82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308 710,26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321 086,15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336 184,56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10 03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Социальное обеспечение населения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107 983,95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108 897,42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110 252,56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111 680,53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113 396,41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10 04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Охрана семьи и детства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161 934,49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189 668,39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184 422,98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195 370,49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208 753,02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10 06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Другие вопросы в области социальной политики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13 258,38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13 522,01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14 034,72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14 035,13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14 035,13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1430" name="Заголовок 8">
            <a:extLst>
              <a:ext uri="{FF2B5EF4-FFF2-40B4-BE49-F238E27FC236}">
                <a16:creationId xmlns:a16="http://schemas.microsoft.com/office/drawing/2014/main" id="{2CE032D8-F188-41F4-A32D-38D7FE7EC56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21923" y="-304800"/>
            <a:ext cx="12302811" cy="1236664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4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Структура расходов бюджета по социальной политике Апанасенковского муниципального </a:t>
            </a:r>
          </a:p>
          <a:p>
            <a:pPr algn="ctr" eaLnBrk="1" hangingPunct="1">
              <a:lnSpc>
                <a:spcPct val="40000"/>
              </a:lnSpc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rgbClr val="000000"/>
              </a:solidFill>
              <a:ea typeface="Microsoft YaHei" panose="020B0503020204020204" pitchFamily="34" charset="-122"/>
              <a:sym typeface="SimSun" panose="02010600030101010101" pitchFamily="2" charset="-122"/>
            </a:endParaRPr>
          </a:p>
          <a:p>
            <a:pPr algn="ctr" eaLnBrk="1" hangingPunct="1">
              <a:lnSpc>
                <a:spcPct val="40000"/>
              </a:lnSpc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rgbClr val="000000"/>
              </a:solidFill>
              <a:ea typeface="Microsoft YaHei" panose="020B0503020204020204" pitchFamily="34" charset="-122"/>
              <a:sym typeface="SimSun" panose="02010600030101010101" pitchFamily="2" charset="-122"/>
            </a:endParaRPr>
          </a:p>
          <a:p>
            <a:pPr algn="ctr" eaLnBrk="1" hangingPunct="1">
              <a:lnSpc>
                <a:spcPct val="4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района(округа) Ставропольского края в 2020-2024 годах</a:t>
            </a:r>
            <a:endParaRPr lang="ru-RU" altLang="ru-RU" sz="4400" dirty="0"/>
          </a:p>
        </p:txBody>
      </p:sp>
      <p:sp>
        <p:nvSpPr>
          <p:cNvPr id="7" name="16-конечная звезда 6">
            <a:extLst>
              <a:ext uri="{FF2B5EF4-FFF2-40B4-BE49-F238E27FC236}">
                <a16:creationId xmlns:a16="http://schemas.microsoft.com/office/drawing/2014/main" id="{0AF34227-6FB2-4562-B101-654C79B0E498}"/>
              </a:ext>
            </a:extLst>
          </p:cNvPr>
          <p:cNvSpPr/>
          <p:nvPr/>
        </p:nvSpPr>
        <p:spPr>
          <a:xfrm>
            <a:off x="-121922" y="4076699"/>
            <a:ext cx="3097532" cy="2811780"/>
          </a:xfrm>
          <a:prstGeom prst="star16">
            <a:avLst/>
          </a:prstGeom>
          <a:solidFill>
            <a:srgbClr val="FFFFFF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en-US" noProof="1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CB244C45-DCE9-4B9E-BE08-E34E3C27CDBB}"/>
              </a:ext>
            </a:extLst>
          </p:cNvPr>
          <p:cNvSpPr/>
          <p:nvPr/>
        </p:nvSpPr>
        <p:spPr>
          <a:xfrm>
            <a:off x="10534650" y="1031875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pic>
        <p:nvPicPr>
          <p:cNvPr id="101435" name="Изображение 5" descr="488118072">
            <a:extLst>
              <a:ext uri="{FF2B5EF4-FFF2-40B4-BE49-F238E27FC236}">
                <a16:creationId xmlns:a16="http://schemas.microsoft.com/office/drawing/2014/main" id="{BF08B433-7936-4047-90F3-C75B3F262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2F0"/>
              </a:clrFrom>
              <a:clrTo>
                <a:srgbClr val="F3F2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1" y="4143375"/>
            <a:ext cx="27400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Таблица 60417">
            <a:extLst>
              <a:ext uri="{FF2B5EF4-FFF2-40B4-BE49-F238E27FC236}">
                <a16:creationId xmlns:a16="http://schemas.microsoft.com/office/drawing/2014/main" id="{3ED155C6-F11F-44C0-86D7-4C384E803E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0864199"/>
              </p:ext>
            </p:extLst>
          </p:nvPr>
        </p:nvGraphicFramePr>
        <p:xfrm>
          <a:off x="133349" y="1419225"/>
          <a:ext cx="11912601" cy="5374260"/>
        </p:xfrm>
        <a:graphic>
          <a:graphicData uri="http://schemas.openxmlformats.org/drawingml/2006/table">
            <a:tbl>
              <a:tblPr/>
              <a:tblGrid>
                <a:gridCol w="5951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2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4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18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4643"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Наименование расходов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Размер выплат  (норматив),  рублей</a:t>
                      </a:r>
                    </a:p>
                  </a:txBody>
                  <a:tcPr marL="0" marR="0" marT="444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0" marR="0" marT="4127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0" marR="0" marT="4127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0" marR="0" marT="4127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30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количество получателей</a:t>
                      </a:r>
                    </a:p>
                  </a:txBody>
                  <a:tcPr marL="0" marR="0" marT="4254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0795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  расходов,  тыс. рублей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4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30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количество  получателей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4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0795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  расходов,  тыс. рублей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4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30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количество  получателей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4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0795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  расходов,  тыс. рублей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4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684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Ежемесячная денежная выплата, назначаемая в случае рождения третьего ребенка или  последующих детей до достижения ребенком возраста трех лет</a:t>
                      </a:r>
                    </a:p>
                  </a:txBody>
                  <a:tcPr marL="0" marR="0" marT="4191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10 621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172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21 658,98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172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24 051,20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172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25 399,54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51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Ежемесячное пособие на ребенка:</a:t>
                      </a:r>
                    </a:p>
                  </a:txBody>
                  <a:tcPr marL="0" marR="0" marT="102868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444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9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базовое пособие</a:t>
                      </a:r>
                    </a:p>
                  </a:txBody>
                  <a:tcPr marL="0" marR="0" marT="755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422,00</a:t>
                      </a:r>
                    </a:p>
                  </a:txBody>
                  <a:tcPr marL="0" marR="0" marT="444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2222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18 369,11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2222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19 122,28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2222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19 875,46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05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на детей, родители которых уклоняются от уплаты алиментов и военнослужащих</a:t>
                      </a:r>
                    </a:p>
                  </a:txBody>
                  <a:tcPr marL="0" marR="0" marT="4191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633,00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05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на детей одиноких матерей</a:t>
                      </a:r>
                    </a:p>
                  </a:txBody>
                  <a:tcPr marL="0" marR="0" marT="4191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844,00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395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395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395</a:t>
                      </a:r>
                    </a:p>
                  </a:txBody>
                  <a:tcPr marL="0" marR="0" marT="50164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380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Ежегодное социальное пособие на проезд учащимся (студентам)</a:t>
                      </a:r>
                    </a:p>
                  </a:txBody>
                  <a:tcPr marL="0" marR="0" marT="110489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1 402,53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54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0825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75,95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54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78,99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54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0825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82,16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4608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Ежегодная денежная компенсация многодетным семьям на каждого из детей не старше 18 лет,  обучающихся в общеобразовательных организациях, на приорбретение комплекта школьной  одежды, спортивной одежды и обуви и школьных письменных принадлежностей</a:t>
                      </a:r>
                    </a:p>
                  </a:txBody>
                  <a:tcPr marL="0" marR="0" marT="4191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5 000,00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883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1590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4 427,45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883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4 604,55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883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1590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4 788,73</a:t>
                      </a:r>
                    </a:p>
                  </a:txBody>
                  <a:tcPr marL="0" marR="0" marT="508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7201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Ежемесячная денежная компенсация на каждого ребенка в возрасте до 18 лет из многодетных  семей</a:t>
                      </a:r>
                    </a:p>
                  </a:txBody>
                  <a:tcPr marL="0" marR="0" marT="4191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725,20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1510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13 177,72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1525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13 840,99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1540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14 536,30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488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Выплата денежной компенсации семьям. в которых в период с 1 января 2011 года по 31 декабря 2015 года родился третий и последующий ребенок</a:t>
                      </a:r>
                    </a:p>
                  </a:txBody>
                  <a:tcPr marL="0" marR="0" marT="571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065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-</a:t>
                      </a:r>
                    </a:p>
                  </a:txBody>
                  <a:tcPr marL="0" marR="0" marT="4254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152,69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121,50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54,70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9709">
                <a:tc>
                  <a:txBody>
                    <a:bodyPr/>
                    <a:lstStyle/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Ежемесячная денежная выплата в связи с рождением (усыновлением) первого ребенка</a:t>
                      </a:r>
                    </a:p>
                  </a:txBody>
                  <a:tcPr marL="0" marR="0" marT="571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12065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10 621,00</a:t>
                      </a:r>
                    </a:p>
                  </a:txBody>
                  <a:tcPr marL="0" marR="0" marT="4254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172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20 071,25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172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24 001,50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172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25 769,56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6239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Выплата компенсации части родительской платы за присмотр и уход детей, посещающих  детский сад</a:t>
                      </a:r>
                    </a:p>
                  </a:txBody>
                  <a:tcPr marL="0" marR="0" marT="571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0650" lvl="0" indent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20, 50 и 70% от фак.  внес.  платы</a:t>
                      </a:r>
                    </a:p>
                  </a:txBody>
                  <a:tcPr marL="0" marR="0" marT="4254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3 932,70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3 932,70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3 932,70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602">
                <a:tc>
                  <a:txBody>
                    <a:bodyPr/>
                    <a:lstStyle/>
                    <a:p>
                      <a:pPr marL="25400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Ежемесячная выплата на детей в возрасте от трех до семи лет включительно</a:t>
                      </a:r>
                    </a:p>
                  </a:txBody>
                  <a:tcPr marL="0" marR="0" marT="571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50%-5 310,00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75%-7 965,75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100%-10 621,00</a:t>
                      </a:r>
                    </a:p>
                  </a:txBody>
                  <a:tcPr marL="0" marR="0" marT="4254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190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28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1046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84 986,16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191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29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1056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92 304,46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191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29</a:t>
                      </a:r>
                    </a:p>
                    <a:p>
                      <a:pPr algn="ctr"/>
                      <a:r>
                        <a:rPr lang="ru-RU" sz="800" dirty="0">
                          <a:latin typeface="Cambria" panose="02040503050406030204" pitchFamily="18" charset="0"/>
                        </a:rPr>
                        <a:t>1056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100 516,20</a:t>
                      </a:r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3380">
                <a:tc>
                  <a:txBody>
                    <a:bodyPr/>
                    <a:lstStyle/>
                    <a:p>
                      <a:pPr marL="97155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Предоставление молодым семьям социальных выплат на приобретение (строительство жилья)</a:t>
                      </a:r>
                    </a:p>
                  </a:txBody>
                  <a:tcPr marL="0" marR="0" marT="110489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4 968,72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247,11</a:t>
                      </a: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250,51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075316"/>
                  </a:ext>
                </a:extLst>
              </a:tr>
              <a:tr h="293380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Итого</a:t>
                      </a:r>
                      <a:endParaRPr lang="ru-RU" altLang="x-none" sz="11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110489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171 820,73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182 305,28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9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0" hangingPunct="0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195 205,86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02571" name="object 7">
            <a:extLst>
              <a:ext uri="{FF2B5EF4-FFF2-40B4-BE49-F238E27FC236}">
                <a16:creationId xmlns:a16="http://schemas.microsoft.com/office/drawing/2014/main" id="{EB7D7618-D7B2-4F2B-A214-E2C3D4D37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1" y="930279"/>
            <a:ext cx="11645900" cy="44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8"/>
              </a:spcBef>
              <a:buFontTx/>
              <a:buNone/>
            </a:pPr>
            <a:r>
              <a:rPr lang="ru-RU" altLang="ru-RU" sz="1400" noProof="1">
                <a:latin typeface="Cambria" panose="02040503050406030204" pitchFamily="18" charset="0"/>
              </a:rPr>
              <a:t>Расходы, направляемые на предоставление мер социальной поддержки семьям с детьми в 2022 году и плановом  периоде 2023 и 2024 годов составят соответственно: 171 820,73 тыс. рублей, 182 305,28 тыс. рублей и 195 205,86 тыс. рублей.</a:t>
            </a:r>
          </a:p>
        </p:txBody>
      </p:sp>
      <p:sp>
        <p:nvSpPr>
          <p:cNvPr id="102572" name="Заголовок 8">
            <a:extLst>
              <a:ext uri="{FF2B5EF4-FFF2-40B4-BE49-F238E27FC236}">
                <a16:creationId xmlns:a16="http://schemas.microsoft.com/office/drawing/2014/main" id="{A4C5A06A-6A32-455F-8A5C-439AA7DB35C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zh-CN" sz="1800" b="1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Поддержка семей с детьми</a:t>
            </a:r>
            <a:endParaRPr lang="ru-RU" altLang="ru-RU" sz="44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Таблица 61441">
            <a:extLst>
              <a:ext uri="{FF2B5EF4-FFF2-40B4-BE49-F238E27FC236}">
                <a16:creationId xmlns:a16="http://schemas.microsoft.com/office/drawing/2014/main" id="{ABE9A2EC-8C91-485E-8EFB-F557D21333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1130411"/>
              </p:ext>
            </p:extLst>
          </p:nvPr>
        </p:nvGraphicFramePr>
        <p:xfrm>
          <a:off x="377827" y="1533525"/>
          <a:ext cx="11583988" cy="3867060"/>
        </p:xfrm>
        <a:graphic>
          <a:graphicData uri="http://schemas.openxmlformats.org/drawingml/2006/table">
            <a:tbl>
              <a:tblPr/>
              <a:tblGrid>
                <a:gridCol w="578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984"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Наименование расходов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9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Размер выплат  (норматив),  рублей</a:t>
                      </a:r>
                    </a:p>
                  </a:txBody>
                  <a:tcPr marL="0" marR="0" marT="444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0" marR="0" marT="41269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0" marR="0" marT="41269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0" marR="0" marT="41269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0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30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количество получателей</a:t>
                      </a:r>
                    </a:p>
                  </a:txBody>
                  <a:tcPr marL="0" marR="0" marT="4253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0795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  расходов,  тыс. рублей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3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30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количество  получателей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3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0795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  расходов,  тыс. рублей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3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303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количество  получателей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3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07950" lvl="0" indent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  расходов,  тыс. рублей</a:t>
                      </a:r>
                      <a:endParaRPr lang="ru-RU" altLang="x-none" sz="1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0" marT="4253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761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spcBef>
                          <a:spcPts val="92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Выплата денежных средств на содержание опекуну (попечителю)</a:t>
                      </a:r>
                    </a:p>
                  </a:txBody>
                  <a:tcPr marL="0" marR="0" marT="118093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45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на 1 ребенка в  месяц 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6830,00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57776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38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2 958,76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38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3 077,02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38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3 200,05</a:t>
                      </a: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568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Заработная плата приемного родителя</a:t>
                      </a:r>
                    </a:p>
                  </a:txBody>
                  <a:tcPr marL="0" marR="0" marT="7555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66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4809</a:t>
                      </a: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,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00</a:t>
                      </a: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 в месяц</a:t>
                      </a:r>
                    </a:p>
                  </a:txBody>
                  <a:tcPr marL="0" marR="0" marT="8380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66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16</a:t>
                      </a:r>
                    </a:p>
                  </a:txBody>
                  <a:tcPr marL="0" marR="0" marT="83808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3 977,63</a:t>
                      </a:r>
                    </a:p>
                  </a:txBody>
                  <a:tcPr marL="0" marR="0" marT="7555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16</a:t>
                      </a:r>
                    </a:p>
                  </a:txBody>
                  <a:tcPr marL="0" marR="0" marT="7555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4 136,76</a:t>
                      </a:r>
                    </a:p>
                  </a:txBody>
                  <a:tcPr marL="0" marR="0" marT="7555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16</a:t>
                      </a:r>
                    </a:p>
                  </a:txBody>
                  <a:tcPr marL="0" marR="0" marT="7555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4 301,94</a:t>
                      </a:r>
                    </a:p>
                  </a:txBody>
                  <a:tcPr marL="0" marR="0" marT="7555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624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spcBef>
                          <a:spcPts val="32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Выплата на слодержание детей-сирот и детей, оставшихся без попечения родителей, в  приемных семьях :</a:t>
                      </a:r>
                    </a:p>
                  </a:txBody>
                  <a:tcPr marL="0" marR="0" marT="4190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45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на 1 ребенка в  месяц:</a:t>
                      </a:r>
                    </a:p>
                  </a:txBody>
                  <a:tcPr marL="0" marR="0" marT="57776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5 591,81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5 780,42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5 977,33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526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spcBef>
                          <a:spcPts val="32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до 3 лет</a:t>
                      </a:r>
                    </a:p>
                  </a:txBody>
                  <a:tcPr marL="0" marR="0" marT="4190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1430" lvl="0" indent="0" algn="ctr" defTabSz="914400" eaLnBrk="1" hangingPunct="1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7 681,00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50159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909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3825" lvl="0" indent="0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от 3 до 7 лет</a:t>
                      </a:r>
                    </a:p>
                  </a:txBody>
                  <a:tcPr marL="0" marR="0" marT="110472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8 419,00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779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spcBef>
                          <a:spcPts val="32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от 7 до 18 лет</a:t>
                      </a:r>
                    </a:p>
                  </a:txBody>
                  <a:tcPr marL="0" marR="0" marT="41904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spcBef>
                          <a:spcPts val="1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9 676,00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1905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3ED">
                        <a:alpha val="6196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0909">
                <a:tc>
                  <a:txBody>
                    <a:bodyPr/>
                    <a:lstStyle/>
                    <a:p>
                      <a:pPr marL="97155" lvl="0" indent="0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единовременного пособия усыновителям</a:t>
                      </a:r>
                    </a:p>
                  </a:txBody>
                  <a:tcPr marL="0" marR="0" marT="110472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на 1 ребенка в год 150 000,00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lvl="0" indent="0" algn="ctr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150,00</a:t>
                      </a:r>
                    </a:p>
                  </a:txBody>
                  <a:tcPr marL="0" marR="0" marT="110472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lvl="0" indent="0" algn="ctr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150,00</a:t>
                      </a:r>
                    </a:p>
                  </a:txBody>
                  <a:tcPr marL="0" marR="0" marT="110472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Times New Roman" panose="02020603050405020304" pitchFamily="18" charset="0"/>
                          <a:cs typeface="Cambria" panose="020405030504060302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lvl="0" indent="0" algn="ctr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150,00</a:t>
                      </a:r>
                    </a:p>
                  </a:txBody>
                  <a:tcPr marL="0" marR="0" marT="110472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508668"/>
                  </a:ext>
                </a:extLst>
              </a:tr>
              <a:tr h="380909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97155" lvl="0" indent="0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altLang="x-none" sz="14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10472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endParaRPr lang="ru-RU" altLang="x-none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12 678,20</a:t>
                      </a:r>
                    </a:p>
                  </a:txBody>
                  <a:tcPr marL="0" marR="0" marT="110472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13 144,20</a:t>
                      </a:r>
                    </a:p>
                  </a:txBody>
                  <a:tcPr marL="0" marR="0" marT="110472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Х</a:t>
                      </a:r>
                      <a:endParaRPr lang="ru-RU" altLang="x-none" sz="12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  <a:cs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12700" lvl="0" indent="0" algn="ctr" defTabSz="914400" eaLnBrk="1" hangingPunct="1">
                        <a:spcBef>
                          <a:spcPts val="875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altLang="x-none" sz="12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Cambria" panose="02040503050406030204" pitchFamily="18" charset="0"/>
                        </a:rPr>
                        <a:t>13 629,32</a:t>
                      </a:r>
                    </a:p>
                  </a:txBody>
                  <a:tcPr marL="0" marR="0" marT="110472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6DA">
                        <a:alpha val="6196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3495" name="object 7">
            <a:extLst>
              <a:ext uri="{FF2B5EF4-FFF2-40B4-BE49-F238E27FC236}">
                <a16:creationId xmlns:a16="http://schemas.microsoft.com/office/drawing/2014/main" id="{F6EE59EB-9761-453D-AA7F-1109A6D7F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8" y="939802"/>
            <a:ext cx="116570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4587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8"/>
              </a:spcBef>
              <a:buFontTx/>
              <a:buNone/>
            </a:pPr>
            <a:r>
              <a:rPr lang="ru-RU" altLang="ru-RU" sz="1400" noProof="1">
                <a:latin typeface="Cambria" panose="02040503050406030204" pitchFamily="18" charset="0"/>
              </a:rPr>
              <a:t>Расходы, направляемые на защиту детей-сирот в 2022 году </a:t>
            </a:r>
            <a:r>
              <a:rPr lang="ru-RU" altLang="ru-RU" sz="1400" dirty="0">
                <a:latin typeface="Cambria" panose="02040503050406030204" pitchFamily="18" charset="0"/>
              </a:rPr>
              <a:t>составят 12 678,20 тыс. рублей, в</a:t>
            </a:r>
            <a:r>
              <a:rPr lang="ru-RU" altLang="ru-RU" sz="1400" noProof="1">
                <a:latin typeface="Cambria" panose="02040503050406030204" pitchFamily="18" charset="0"/>
              </a:rPr>
              <a:t> 2023 году </a:t>
            </a:r>
            <a:r>
              <a:rPr lang="ru-RU" altLang="ru-RU" sz="1400" dirty="0">
                <a:latin typeface="Cambria" panose="02040503050406030204" pitchFamily="18" charset="0"/>
              </a:rPr>
              <a:t>составят 13 144,20 тыс. рублей, в</a:t>
            </a:r>
            <a:r>
              <a:rPr lang="ru-RU" altLang="ru-RU" sz="1400" noProof="1">
                <a:latin typeface="Cambria" panose="02040503050406030204" pitchFamily="18" charset="0"/>
              </a:rPr>
              <a:t> 2024 году составят 13 629,32 тыс. рублей.</a:t>
            </a:r>
          </a:p>
        </p:txBody>
      </p:sp>
      <p:sp>
        <p:nvSpPr>
          <p:cNvPr id="103496" name="Заголовок 8">
            <a:extLst>
              <a:ext uri="{FF2B5EF4-FFF2-40B4-BE49-F238E27FC236}">
                <a16:creationId xmlns:a16="http://schemas.microsoft.com/office/drawing/2014/main" id="{2E29783F-B704-4F8A-A6BE-77EEC2EDAEA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zh-CN" sz="1800" b="1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Защита детей-сирот</a:t>
            </a:r>
            <a:endParaRPr lang="ru-RU" altLang="ru-RU" sz="44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FEB3CDBA-33EE-4862-9F26-593F399B62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663087"/>
              </p:ext>
            </p:extLst>
          </p:nvPr>
        </p:nvGraphicFramePr>
        <p:xfrm>
          <a:off x="314328" y="1362081"/>
          <a:ext cx="11583989" cy="5240908"/>
        </p:xfrm>
        <a:graphic>
          <a:graphicData uri="http://schemas.openxmlformats.org/drawingml/2006/table">
            <a:tbl>
              <a:tblPr/>
              <a:tblGrid>
                <a:gridCol w="578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7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2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3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73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3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73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771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Наименование расходов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Размер выплат  (норматив),  рублей</a:t>
                      </a:r>
                    </a:p>
                  </a:txBody>
                  <a:tcPr marL="0" marR="0" marT="426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0" marR="0" marT="3959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0" marR="0" marT="3959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0" marR="0" marT="3959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количество получателей</a:t>
                      </a:r>
                    </a:p>
                  </a:txBody>
                  <a:tcPr marL="0" marR="0" marT="4081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объем  расходов,  тыс. рублей</a:t>
                      </a:r>
                    </a:p>
                  </a:txBody>
                  <a:tcPr marL="0" marR="0" marT="4081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количество  получателей</a:t>
                      </a:r>
                    </a:p>
                  </a:txBody>
                  <a:tcPr marL="0" marR="0" marT="4081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объем  расходов,  тыс. рублей</a:t>
                      </a:r>
                    </a:p>
                  </a:txBody>
                  <a:tcPr marL="0" marR="0" marT="4081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количество  получателей</a:t>
                      </a:r>
                    </a:p>
                  </a:txBody>
                  <a:tcPr marL="0" marR="0" marT="4081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объем  расходов,  тыс. рублей</a:t>
                      </a:r>
                    </a:p>
                  </a:txBody>
                  <a:tcPr marL="0" marR="0" marT="4081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734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Ежемесячная денежная выплата:</a:t>
                      </a:r>
                    </a:p>
                  </a:txBody>
                  <a:tcPr marL="0" marR="0" marT="113297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ветеранам труда</a:t>
                      </a:r>
                    </a:p>
                  </a:txBody>
                  <a:tcPr marL="0" marR="0" marT="10598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1 720,46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1143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24 353,00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1114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26 353,00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1086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27 353,00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труженикам тыла</a:t>
                      </a:r>
                    </a:p>
                  </a:txBody>
                  <a:tcPr marL="0" marR="0" marT="98677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1 290,35</a:t>
                      </a:r>
                    </a:p>
                  </a:txBody>
                  <a:tcPr marL="0" marR="0" marT="106598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106598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106598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106598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4462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ветеранам труда Ставропольского края</a:t>
                      </a:r>
                    </a:p>
                  </a:txBody>
                  <a:tcPr marL="0" marR="0" marT="7248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1 720,46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1745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34 499,67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1710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33 526,26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1676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6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33 580,03</a:t>
                      </a:r>
                    </a:p>
                  </a:txBody>
                  <a:tcPr marL="0" marR="0" marT="804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001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реабилитированным лицам</a:t>
                      </a:r>
                    </a:p>
                  </a:txBody>
                  <a:tcPr marL="0" marR="0" marT="4020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1 720,46</a:t>
                      </a:r>
                    </a:p>
                  </a:txBody>
                  <a:tcPr marL="0" marR="0" marT="4812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0" marR="0" marT="4812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2 400,00</a:t>
                      </a:r>
                    </a:p>
                  </a:txBody>
                  <a:tcPr marL="0" marR="0" marT="3656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0" marR="0" marT="4812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2 400,00</a:t>
                      </a:r>
                    </a:p>
                  </a:txBody>
                  <a:tcPr marL="0" marR="0" marT="3656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0" marR="0" marT="4812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2 400,00</a:t>
                      </a:r>
                    </a:p>
                  </a:txBody>
                  <a:tcPr marL="0" marR="0" marT="3656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919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лицам, пострадавших от политических репрессий</a:t>
                      </a:r>
                    </a:p>
                  </a:txBody>
                  <a:tcPr marL="0" marR="0" marT="4020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1 290,35</a:t>
                      </a:r>
                    </a:p>
                  </a:txBody>
                  <a:tcPr marL="0" marR="0" marT="4812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4812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48122" marB="0" anchor="ctr" horzOverflow="overflow"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48122" marB="0" anchor="ctr" horzOverflow="overflow"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5961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Ежемесячная доплата к пенсии гражданам, ставшим инвалидами при исполнении служебных  обязанностей в районах боевых действий</a:t>
                      </a:r>
                    </a:p>
                  </a:txBody>
                  <a:tcPr marL="0" marR="0" marT="4020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890,54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22,41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22,41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22,41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Субсидия на оплату жилого помещения и коммунальных услуг</a:t>
                      </a:r>
                    </a:p>
                  </a:txBody>
                  <a:tcPr marL="0" marR="0" marT="105988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2 081,00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406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10 276,20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406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10 276,20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406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10 276,20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5961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Компенсация расходов на оплату жилого помещения и коммунальных услуг инвалидам,  ветеранам и гражданам, подвергшимся радиации</a:t>
                      </a:r>
                    </a:p>
                  </a:txBody>
                  <a:tcPr marL="0" marR="0" marT="4020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1910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18 566,03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1910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18 563,70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1910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18 563,70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Ежемесячные денежные выплаты семьям погибших ветеранов боевых действий</a:t>
                      </a:r>
                    </a:p>
                  </a:txBody>
                  <a:tcPr marL="0" marR="0" marT="10598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890,54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45,18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45,19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45,18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7417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Компенсация расходов на уплату взноса на капитальный ремонт общего имущества в  многоквартирном доме инвалидам, ветеранам и гражданам, подвергшимся радиации</a:t>
                      </a:r>
                    </a:p>
                  </a:txBody>
                  <a:tcPr marL="0" marR="0" marT="4020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249,00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113,02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71,88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71,88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1F3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8868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Ежегодная денежная выплата гражданам, относящихся к категории «Дети войны»</a:t>
                      </a:r>
                    </a:p>
                  </a:txBody>
                  <a:tcPr marL="0" marR="0" marT="10598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5 000,00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1585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10 698,35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1585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11 126,29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1585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11 571,03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8868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Социальная помощь на основании социального контракта</a:t>
                      </a:r>
                    </a:p>
                  </a:txBody>
                  <a:tcPr marL="0" marR="0" marT="10598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6 059,11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5 995,27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6 128,67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Дополнительные меры социальной поддержки в виде дополнительной компенсации расходов на оплату жилых помещений и коммунальных услуг участникам, инвалидам Великой Отечественной войны и бывшим несовершеннолетним узникам фашизма</a:t>
                      </a:r>
                    </a:p>
                  </a:txBody>
                  <a:tcPr marL="0" marR="0" marT="10598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2 550,00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90,70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90,70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90,70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951280"/>
                  </a:ext>
                </a:extLst>
              </a:tr>
              <a:tr h="288868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0" marR="0" marT="10598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107 223,67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108 570,90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110 202,80</a:t>
                      </a:r>
                    </a:p>
                  </a:txBody>
                  <a:tcPr marL="0" marR="0" marT="1829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2E6">
                        <a:alpha val="4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04608" name="object 7">
            <a:extLst>
              <a:ext uri="{FF2B5EF4-FFF2-40B4-BE49-F238E27FC236}">
                <a16:creationId xmlns:a16="http://schemas.microsoft.com/office/drawing/2014/main" id="{8C206A1D-D438-48F6-9890-F84E7A5B8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7" y="908052"/>
            <a:ext cx="11634788" cy="44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4619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spcBef>
                <a:spcPts val="88"/>
              </a:spcBef>
              <a:buFontTx/>
              <a:buNone/>
            </a:pPr>
            <a:r>
              <a:rPr lang="ru-RU" altLang="ru-RU" sz="1400" noProof="1"/>
              <a:t>Расходы, направляемые на с</a:t>
            </a:r>
            <a:r>
              <a:rPr lang="ru-RU" altLang="ru-RU" sz="1400" noProof="1">
                <a:solidFill>
                  <a:srgbClr val="0D0D0D"/>
                </a:solidFill>
              </a:rPr>
              <a:t>оциальное обеспечение ветеранов, инвалидов, пожилых граждан </a:t>
            </a:r>
            <a:r>
              <a:rPr lang="ru-RU" altLang="ru-RU" sz="1400" noProof="1"/>
              <a:t>в 2022 году и  плановом периоде 2023 и 2024 годов составят соответственно: 107 223,67 тыс. рублей, 108 570,90 тыс. рублей и 110 202,80 тыс. рублей</a:t>
            </a:r>
          </a:p>
        </p:txBody>
      </p:sp>
      <p:sp>
        <p:nvSpPr>
          <p:cNvPr id="104609" name="Заголовок 8">
            <a:extLst>
              <a:ext uri="{FF2B5EF4-FFF2-40B4-BE49-F238E27FC236}">
                <a16:creationId xmlns:a16="http://schemas.microsoft.com/office/drawing/2014/main" id="{9AF3C4F8-8747-458C-B4B7-95A0BC480E1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Социальное обеспечение ветеранов, инвалидов, пожилых граждан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8">
            <a:extLst>
              <a:ext uri="{FF2B5EF4-FFF2-40B4-BE49-F238E27FC236}">
                <a16:creationId xmlns:a16="http://schemas.microsoft.com/office/drawing/2014/main" id="{333FD612-4A5C-44A7-96D3-86AF53C7B9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432780"/>
              </p:ext>
            </p:extLst>
          </p:nvPr>
        </p:nvGraphicFramePr>
        <p:xfrm>
          <a:off x="706442" y="1609382"/>
          <a:ext cx="11153776" cy="3145586"/>
        </p:xfrm>
        <a:graphic>
          <a:graphicData uri="http://schemas.openxmlformats.org/drawingml/2006/table">
            <a:tbl>
              <a:tblPr/>
              <a:tblGrid>
                <a:gridCol w="5053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469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расходов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Размер выплат  (норматив),  рублей</a:t>
                      </a:r>
                    </a:p>
                  </a:txBody>
                  <a:tcPr marL="0" marR="0" marT="4445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0" marR="0" marT="41275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0" marR="0" marT="41275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0" marR="0" marT="41275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получателей</a:t>
                      </a:r>
                    </a:p>
                  </a:txBody>
                  <a:tcPr marL="0" marR="0" marT="42544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объем  расходов,  тыс. рублей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44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 получателей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44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объем  расходов,  тыс. рублей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44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 получателей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44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объем  расходов,  тыс. рублей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44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451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Ежегодная денежная выплата гражданам награжденным знаком «Почетный донор СССР», «Почетный донор </a:t>
                      </a:r>
                      <a:r>
                        <a:rPr kumimoji="0" lang="ru-RU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</a:t>
                      </a: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оссии»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41275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15 109,46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1 942,57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2 020,27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2 101,08</a:t>
                      </a:r>
                    </a:p>
                  </a:txBody>
                  <a:tcPr marL="0" marR="0" marT="1327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543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Государственная социальная помощь малоимущим семьям  (денежная выплата или натуральная помощь один раз в  календарном году)</a:t>
                      </a:r>
                    </a:p>
                  </a:txBody>
                  <a:tcPr marL="0" marR="0" marT="41275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от 600 до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рублей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41275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594,96</a:t>
                      </a:r>
                    </a:p>
                  </a:txBody>
                  <a:tcPr marL="0" marR="0" marT="508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594,96</a:t>
                      </a:r>
                    </a:p>
                  </a:txBody>
                  <a:tcPr marL="0" marR="0" marT="508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594,96</a:t>
                      </a:r>
                    </a:p>
                  </a:txBody>
                  <a:tcPr marL="0" marR="0" marT="508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BEC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112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Выплата социального пособия на погребение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6 424,98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235,41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235,41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235,41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625760"/>
                  </a:ext>
                </a:extLst>
              </a:tr>
              <a:tr h="381112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Выплата социального пособия на погребение и возмещение расходов по гарантированному перечню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Основной текст (восточно-азиат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180,00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Основной текст (восточно-азиат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180,00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Основной текст (восточно-азиат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180,00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38699"/>
                  </a:ext>
                </a:extLst>
              </a:tr>
              <a:tr h="381112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2 772,94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2 850,64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2 931,45</a:t>
                      </a:r>
                    </a:p>
                  </a:txBody>
                  <a:tcPr marL="0" marR="0" marT="94616" marB="0" horzOverflow="overflow">
                    <a:lnL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4D6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5525" name="object 9">
            <a:extLst>
              <a:ext uri="{FF2B5EF4-FFF2-40B4-BE49-F238E27FC236}">
                <a16:creationId xmlns:a16="http://schemas.microsoft.com/office/drawing/2014/main" id="{8263A7B2-7593-49AC-BD1F-2926EEF0D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4" y="930279"/>
            <a:ext cx="11349039" cy="44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4635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8"/>
              </a:spcBef>
              <a:buFontTx/>
              <a:buNone/>
            </a:pPr>
            <a:r>
              <a:rPr lang="ru-RU" altLang="ru-RU" sz="1400" noProof="1"/>
              <a:t>Расходы, направляемые на предоставление мер социальной поддержки прочим категориям граждан в 2022 году составят 2 772,94 тыс. рублей, в 2023 году – 2 850,64 тыс. рублей и в 2024 году – 2 931,45 тыс. рублей.</a:t>
            </a:r>
          </a:p>
        </p:txBody>
      </p:sp>
      <p:sp>
        <p:nvSpPr>
          <p:cNvPr id="105526" name="Заголовок 8">
            <a:extLst>
              <a:ext uri="{FF2B5EF4-FFF2-40B4-BE49-F238E27FC236}">
                <a16:creationId xmlns:a16="http://schemas.microsoft.com/office/drawing/2014/main" id="{0B66BB2D-3985-494C-BA76-D86AB0EE32D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3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zh-CN" sz="1800" b="1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Поддержка прочих категорий граждан</a:t>
            </a:r>
            <a:endParaRPr lang="ru-RU" altLang="ru-RU" sz="4400"/>
          </a:p>
        </p:txBody>
      </p:sp>
      <p:pic>
        <p:nvPicPr>
          <p:cNvPr id="105527" name="Замещающее содержимое 14" descr="05291446">
            <a:extLst>
              <a:ext uri="{FF2B5EF4-FFF2-40B4-BE49-F238E27FC236}">
                <a16:creationId xmlns:a16="http://schemas.microsoft.com/office/drawing/2014/main" id="{569796D4-D5D2-476B-88E4-08306F7C8A81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9318" y="4221275"/>
            <a:ext cx="3248025" cy="2442482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Замещающее содержимое 3">
            <a:extLst>
              <a:ext uri="{FF2B5EF4-FFF2-40B4-BE49-F238E27FC236}">
                <a16:creationId xmlns:a16="http://schemas.microsoft.com/office/drawing/2014/main" id="{DC938335-DD42-4C88-BA09-912525D71B4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79907577"/>
              </p:ext>
            </p:extLst>
          </p:nvPr>
        </p:nvGraphicFramePr>
        <p:xfrm>
          <a:off x="765176" y="2376488"/>
          <a:ext cx="10960101" cy="3451226"/>
        </p:xfrm>
        <a:graphic>
          <a:graphicData uri="http://schemas.openxmlformats.org/drawingml/2006/table">
            <a:tbl>
              <a:tblPr/>
              <a:tblGrid>
                <a:gridCol w="1139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5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65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65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104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Раздел,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подраздел код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+mn-ea"/>
                        </a:rPr>
                        <a:t>Объемы финансового обеспечения по годам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2020 год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 год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07 00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Основной текст (восточно-азиат" charset="0"/>
                          <a:cs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522 377,33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569 256,57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556 736,24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556 961,40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558 370,76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07 01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Дошкольное образование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138 738,94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155 665,65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150 406,06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146 089,28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145 664,06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9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07 02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Общее образование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326 081,48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349 982,12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346 824,92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351 063,82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341 431,40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07 03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Дополнительное образование детей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33 789,61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35 376,51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34 907,18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35 210,22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46 777,22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07 07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Молодежная политика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1 539,81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4 534,46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4 469,27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4 469,27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4 369,27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07 09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Другие вопросы в области образования</a:t>
                      </a:r>
                    </a:p>
                  </a:txBody>
                  <a:tcPr marL="91435" marR="91435" marT="45712" marB="4571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22 227,49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23 697,83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20 128,81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20 128,81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20 128,81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6566" name="Заголовок 8">
            <a:extLst>
              <a:ext uri="{FF2B5EF4-FFF2-40B4-BE49-F238E27FC236}">
                <a16:creationId xmlns:a16="http://schemas.microsoft.com/office/drawing/2014/main" id="{93D80C2E-30B6-42D8-8066-9BFDD2C7F28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Предоставление услуг в сфере образования</a:t>
            </a:r>
            <a:endParaRPr lang="ru-RU" altLang="ru-RU" sz="4400"/>
          </a:p>
        </p:txBody>
      </p:sp>
      <p:sp>
        <p:nvSpPr>
          <p:cNvPr id="106567" name="Текстовое поле 5">
            <a:extLst>
              <a:ext uri="{FF2B5EF4-FFF2-40B4-BE49-F238E27FC236}">
                <a16:creationId xmlns:a16="http://schemas.microsoft.com/office/drawing/2014/main" id="{E1898595-67E3-4BD9-9465-A4B371AFE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49" y="928691"/>
            <a:ext cx="110680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1400">
                <a:latin typeface="Cambria" panose="02040503050406030204" pitchFamily="18" charset="0"/>
              </a:rPr>
              <a:t>	</a:t>
            </a:r>
            <a:r>
              <a:rPr lang="ru-RU" altLang="en-US" sz="1400"/>
              <a:t>На территории Апансенковского муниципального округа Ставропольского края осуществляют свою деятельность 40 учреждений отрасли «Образование», в том числе: 17 дошкольных образовательных, 13 организаций общего образования, 6 организаций дополнительного образования детей, 1 организация в области молодежной политики и 3 прочих организации в отрасли образования.</a:t>
            </a:r>
            <a:endParaRPr lang="ru-RU" altLang="ru-RU" sz="1800"/>
          </a:p>
        </p:txBody>
      </p:sp>
      <p:sp>
        <p:nvSpPr>
          <p:cNvPr id="106568" name="Текстовое поле 6">
            <a:extLst>
              <a:ext uri="{FF2B5EF4-FFF2-40B4-BE49-F238E27FC236}">
                <a16:creationId xmlns:a16="http://schemas.microsoft.com/office/drawing/2014/main" id="{2A15458F-9A77-4607-995A-0092B85C5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68" y="1978025"/>
            <a:ext cx="107727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1400" b="1" dirty="0">
                <a:latin typeface="Cambria" panose="02040503050406030204" pitchFamily="18" charset="0"/>
              </a:rPr>
              <a:t>Структура расходов бюджета по образованию в 2020-2024 годах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A1C4C51-E40A-435E-A986-8085EABFC079}"/>
              </a:ext>
            </a:extLst>
          </p:cNvPr>
          <p:cNvSpPr/>
          <p:nvPr/>
        </p:nvSpPr>
        <p:spPr>
          <a:xfrm>
            <a:off x="10333039" y="2133600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19624FA4-DF1A-47D7-88AD-060FF74C07EA}"/>
              </a:ext>
            </a:extLst>
          </p:cNvPr>
          <p:cNvSpPr>
            <a:spLocks noGrp="1"/>
          </p:cNvSpPr>
          <p:nvPr/>
        </p:nvSpPr>
        <p:spPr>
          <a:xfrm>
            <a:off x="11113" y="-6350"/>
            <a:ext cx="12201525" cy="9334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ru-RU" sz="1800" b="1" noProof="1">
                <a:latin typeface="Times New Roman" panose="02020603050405020304" pitchFamily="18" charset="0"/>
                <a:sym typeface="+mn-ea"/>
              </a:rPr>
              <a:t>Основаные понятия и термины</a:t>
            </a:r>
            <a:endParaRPr lang="ru-RU" altLang="en-US" sz="20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+mn-cs"/>
              <a:sym typeface="+mn-ea"/>
            </a:endParaRPr>
          </a:p>
        </p:txBody>
      </p:sp>
      <p:sp>
        <p:nvSpPr>
          <p:cNvPr id="41987" name="Объект 2">
            <a:extLst>
              <a:ext uri="{FF2B5EF4-FFF2-40B4-BE49-F238E27FC236}">
                <a16:creationId xmlns:a16="http://schemas.microsoft.com/office/drawing/2014/main" id="{9C610FAC-2C16-4D53-9EB7-BCFFCF56B86F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12725" y="981075"/>
            <a:ext cx="11861800" cy="5776913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Бюджетная  политика </a:t>
            </a:r>
            <a:r>
              <a:rPr lang="ru-RU" altLang="en-US" sz="1400" b="1" dirty="0" err="1"/>
              <a:t>Апанасенковского</a:t>
            </a:r>
            <a:r>
              <a:rPr lang="ru-RU" altLang="en-US" sz="1400" b="1" dirty="0"/>
              <a:t> муниципального округа- </a:t>
            </a:r>
            <a:r>
              <a:rPr lang="ru-RU" altLang="en-US" sz="1400" dirty="0"/>
              <a:t>это совокупность принимаемых советом </a:t>
            </a:r>
            <a:r>
              <a:rPr lang="ru-RU" altLang="en-US" sz="1400" dirty="0" err="1"/>
              <a:t>Апанасенковского</a:t>
            </a:r>
            <a:r>
              <a:rPr lang="ru-RU" altLang="en-US" sz="1400" dirty="0"/>
              <a:t> муниципального округа, администрацией </a:t>
            </a:r>
            <a:r>
              <a:rPr lang="ru-RU" altLang="en-US" sz="1400" dirty="0" err="1"/>
              <a:t>Апанасенковского</a:t>
            </a:r>
            <a:r>
              <a:rPr lang="ru-RU" altLang="en-US" sz="1400" dirty="0"/>
              <a:t> муниципального округа решений и мер, связанных с определением основных направлений развития бюджетных отношений и выработкой конкретных путей их реализации в интересах граждан </a:t>
            </a:r>
            <a:r>
              <a:rPr lang="ru-RU" altLang="en-US" sz="1400" dirty="0" err="1"/>
              <a:t>Апанасенковского</a:t>
            </a:r>
            <a:r>
              <a:rPr lang="ru-RU" altLang="en-US" sz="1400" dirty="0"/>
              <a:t> округа, общества и государства.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Бюджет </a:t>
            </a:r>
            <a:r>
              <a:rPr lang="ru-RU" altLang="en-US" sz="1400" dirty="0"/>
              <a:t>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Доходы бюджета</a:t>
            </a:r>
            <a:r>
              <a:rPr lang="ru-RU" altLang="en-US" sz="1400" dirty="0"/>
              <a:t> - поступающие в бюджет денежные средства 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Расходы бюджета</a:t>
            </a:r>
            <a:r>
              <a:rPr lang="ru-RU" altLang="en-US" sz="1400" dirty="0"/>
              <a:t> -  выплачиваемые из бюджета денежные средства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Дефицит бюджета</a:t>
            </a:r>
            <a:r>
              <a:rPr lang="ru-RU" altLang="en-US" sz="1400" dirty="0"/>
              <a:t> –  превышение расходов бюджета над его доходами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Профицит бюджета</a:t>
            </a:r>
            <a:r>
              <a:rPr lang="ru-RU" altLang="en-US" sz="1400" dirty="0"/>
              <a:t> – превышение доходов бюджета над его расходами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Бюджетный процесс</a:t>
            </a:r>
            <a:r>
              <a:rPr lang="ru-RU" altLang="en-US" sz="1400" dirty="0"/>
              <a:t> - регламентируемая законодательством Российской Федерации деятельность совета </a:t>
            </a:r>
            <a:r>
              <a:rPr lang="ru-RU" altLang="en-US" sz="1400" dirty="0" err="1"/>
              <a:t>Апанасенковского</a:t>
            </a:r>
            <a:r>
              <a:rPr lang="ru-RU" altLang="en-US" sz="1400" dirty="0"/>
              <a:t> муниципального округа, администрации </a:t>
            </a:r>
            <a:r>
              <a:rPr lang="ru-RU" altLang="en-US" sz="1400" dirty="0" err="1"/>
              <a:t>Апанасенковского</a:t>
            </a:r>
            <a:r>
              <a:rPr lang="ru-RU" altLang="en-US" sz="1400" dirty="0"/>
              <a:t> муниципального округа, финансового управления администрации </a:t>
            </a:r>
            <a:r>
              <a:rPr lang="ru-RU" altLang="en-US" sz="1400" dirty="0" err="1"/>
              <a:t>Апанасенковского</a:t>
            </a:r>
            <a:r>
              <a:rPr lang="ru-RU" altLang="en-US" sz="1400" dirty="0"/>
              <a:t> муниципального округа и иных участников бюджетного процесса по составлению и рассмотрению проектов бюджета, утверждению и исполнению бюджета, контролю за его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1400" b="1" dirty="0"/>
              <a:t>Межбюджетные отношения</a:t>
            </a:r>
            <a:r>
              <a:rPr lang="ru-RU" altLang="en-US" sz="1400" dirty="0"/>
              <a:t> 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zh-CN" sz="1400" b="1" dirty="0">
                <a:sym typeface="SimSun" panose="02010600030101010101" pitchFamily="2" charset="-122"/>
              </a:rPr>
              <a:t>Межбюджетные трансферты</a:t>
            </a:r>
            <a:r>
              <a:rPr lang="ru-RU" altLang="zh-CN" sz="1400" dirty="0">
                <a:sym typeface="SimSun" panose="02010600030101010101" pitchFamily="2" charset="-122"/>
              </a:rPr>
              <a:t> -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zh-CN" sz="1400" b="1" dirty="0">
                <a:sym typeface="SimSun" panose="02010600030101010101" pitchFamily="2" charset="-122"/>
              </a:rPr>
              <a:t>Дотации</a:t>
            </a:r>
            <a:r>
              <a:rPr lang="ru-RU" altLang="zh-CN" sz="1400" dirty="0">
                <a:sym typeface="SimSun" panose="02010600030101010101" pitchFamily="2" charset="-122"/>
              </a:rPr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zh-CN" sz="1400" b="1" dirty="0">
                <a:sym typeface="SimSun" panose="02010600030101010101" pitchFamily="2" charset="-122"/>
              </a:rPr>
              <a:t>Публичные слушания</a:t>
            </a:r>
            <a:r>
              <a:rPr lang="ru-RU" altLang="zh-CN" sz="1400" dirty="0">
                <a:sym typeface="SimSun" panose="02010600030101010101" pitchFamily="2" charset="-122"/>
              </a:rPr>
              <a:t> - форма реализации прав населения муниципального образования (общественности)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вопросов.</a:t>
            </a:r>
            <a:endParaRPr lang="ru-RU" altLang="en-US" sz="1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8">
            <a:extLst>
              <a:ext uri="{FF2B5EF4-FFF2-40B4-BE49-F238E27FC236}">
                <a16:creationId xmlns:a16="http://schemas.microsoft.com/office/drawing/2014/main" id="{1627CA43-87EC-4D76-8B84-30CF50DC229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sym typeface="SimSun" panose="02010600030101010101" pitchFamily="2" charset="-122"/>
              </a:rPr>
              <a:t>Структура расходов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sym typeface="SimSun" panose="02010600030101010101" pitchFamily="2" charset="-122"/>
              </a:rPr>
              <a:t> бюджета Апанасенковского муниципального округа Ставропольского края по образованию в 2020-2024 годах</a:t>
            </a:r>
            <a:endParaRPr lang="ru-RU" altLang="ru-RU" sz="1800" b="1" dirty="0">
              <a:solidFill>
                <a:srgbClr val="000000"/>
              </a:solidFill>
              <a:ea typeface="Microsoft YaHei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107523" name="Текстовое поле 3">
            <a:extLst>
              <a:ext uri="{FF2B5EF4-FFF2-40B4-BE49-F238E27FC236}">
                <a16:creationId xmlns:a16="http://schemas.microsoft.com/office/drawing/2014/main" id="{67F05A50-FFEE-4C4F-8C7B-9A6E411CA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364" y="922341"/>
            <a:ext cx="1171892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en-US" sz="1400" b="1" noProof="1"/>
              <a:t>Дошкольное образование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1400" noProof="1"/>
              <a:t>		В Апанасенковском муниципальном округе Ставропольского края действует 17 дошкольных образовательных организации, в которых обучается </a:t>
            </a:r>
            <a:r>
              <a:rPr lang="ru-RU" altLang="ru-RU" sz="1400" dirty="0"/>
              <a:t>1208</a:t>
            </a:r>
            <a:r>
              <a:rPr lang="ru-RU" altLang="en-US" sz="1400" noProof="1"/>
              <a:t> детей.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1400" noProof="1"/>
              <a:t>		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в 2021 году из краевого бюджета выделено 58 640,21 тыс. рублей (</a:t>
            </a:r>
            <a:r>
              <a:rPr lang="ru-RU" altLang="ru-RU" sz="1400" dirty="0"/>
              <a:t>выше</a:t>
            </a:r>
            <a:r>
              <a:rPr lang="ru-RU" altLang="en-US" sz="1400" noProof="1"/>
              <a:t> уровня 2020 года на 15</a:t>
            </a:r>
            <a:r>
              <a:rPr lang="ru-RU" altLang="ru-RU" sz="1400" dirty="0"/>
              <a:t>,5</a:t>
            </a:r>
            <a:r>
              <a:rPr lang="ru-RU" altLang="en-US" sz="1400" noProof="1"/>
              <a:t>%), в 2022 году планируется направить </a:t>
            </a:r>
            <a:r>
              <a:rPr lang="ru-RU" altLang="ru-RU" sz="1400" dirty="0"/>
              <a:t>52 732,32</a:t>
            </a:r>
            <a:r>
              <a:rPr lang="ru-RU" altLang="en-US" sz="1400" noProof="1"/>
              <a:t> тыс. рублей (ниже уровня 2021 года на 11,2%), в 2023 году – 53 154,62 (выше уровня 2022 года на 0,8%), в 2024 году – 53 154,62 тыс. рублей (на уровне 2023 года).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en-US" sz="1400" noProof="1"/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en-US" sz="1400" b="1" noProof="1">
                <a:latin typeface="Cambria" panose="02040503050406030204" pitchFamily="18" charset="0"/>
              </a:rPr>
              <a:t>Общее и дополнительное образование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2FFFEA7-9D99-4FF8-85E1-968095DC74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910525"/>
              </p:ext>
            </p:extLst>
          </p:nvPr>
        </p:nvGraphicFramePr>
        <p:xfrm>
          <a:off x="452438" y="3060701"/>
          <a:ext cx="11510963" cy="2392363"/>
        </p:xfrm>
        <a:graphic>
          <a:graphicData uri="http://schemas.openxmlformats.org/drawingml/2006/table">
            <a:tbl>
              <a:tblPr/>
              <a:tblGrid>
                <a:gridCol w="431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1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0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6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160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Сеть учреждений общего и дополнительного образования в АМОСК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учащихся учреждений общего и дополнительного образования в АМОСК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2020/2021 учебный год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2021/2022 учебный год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2020/2021 учебный год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2021/2022 учебный год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Общеобразовательные школы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3413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3231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Учреждения дополнительного образования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2019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1896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DEA">
                        <a:alpha val="6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Всего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5432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5127</a:t>
                      </a:r>
                    </a:p>
                  </a:txBody>
                  <a:tcPr marL="91443" marR="91443" marT="45700" marB="45700" anchor="ctr" horzOverflow="overflow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8D3">
                        <a:alpha val="6705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7559" name="Текстовое поле 5">
            <a:extLst>
              <a:ext uri="{FF2B5EF4-FFF2-40B4-BE49-F238E27FC236}">
                <a16:creationId xmlns:a16="http://schemas.microsoft.com/office/drawing/2014/main" id="{4FE8ABCC-08A1-4C5D-A1F0-A079B13E9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5507046"/>
            <a:ext cx="1158081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1400" dirty="0">
                <a:latin typeface="Cambria" panose="02040503050406030204" pitchFamily="18" charset="0"/>
              </a:rPr>
              <a:t>	</a:t>
            </a:r>
            <a:r>
              <a:rPr lang="ru-RU" altLang="en-US" sz="1400" dirty="0"/>
              <a:t>На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муниципальных общеобразовательных организациях, обеспечение дополнительного образования детей в муниципальных общеобразовательных организациях в 2021 году выделено 158 527,52 тыс. рублей (ниже уровня 2020 года на 1,0%), в 2022 году планируется направить 164 347,48 тыс. рублей (выше уровня 2021 года на  3,7%), в 2023 году – 165 813,69 </a:t>
            </a:r>
            <a:r>
              <a:rPr lang="ru-RU" altLang="en-US" sz="1400" dirty="0">
                <a:sym typeface="SimSun" panose="02010600030101010101" pitchFamily="2" charset="-122"/>
              </a:rPr>
              <a:t>(выше уровня 2022 года на 0,9%), в 2024 году – 165 813,69 тыс. рублей (на уровне 2023 года).</a:t>
            </a:r>
            <a:endParaRPr lang="ru-RU" altLang="en-US" sz="14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8">
            <a:extLst>
              <a:ext uri="{FF2B5EF4-FFF2-40B4-BE49-F238E27FC236}">
                <a16:creationId xmlns:a16="http://schemas.microsoft.com/office/drawing/2014/main" id="{1A5BD23D-BF12-4438-8327-6D419E5707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760375"/>
              </p:ext>
            </p:extLst>
          </p:nvPr>
        </p:nvGraphicFramePr>
        <p:xfrm>
          <a:off x="706437" y="1664681"/>
          <a:ext cx="11153778" cy="2661139"/>
        </p:xfrm>
        <a:graphic>
          <a:graphicData uri="http://schemas.openxmlformats.org/drawingml/2006/table">
            <a:tbl>
              <a:tblPr/>
              <a:tblGrid>
                <a:gridCol w="5053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18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0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78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334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расходов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Размер выплат  (норматив),  рублей</a:t>
                      </a:r>
                    </a:p>
                  </a:txBody>
                  <a:tcPr marL="0" marR="0" marT="4442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0" marR="0" marT="41236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14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год</a:t>
                      </a:r>
                    </a:p>
                  </a:txBody>
                  <a:tcPr marL="0" marR="0" marT="41236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0" marR="0" marT="41236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получателей</a:t>
                      </a:r>
                    </a:p>
                  </a:txBody>
                  <a:tcPr marL="0" marR="0" marT="425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объем  расходов,  тыс. рублей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 получателей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объем  расходов,  тыс. рублей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303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количество  получателей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объем  расходов,  тыс. рублей</a:t>
                      </a: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42505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7258">
                <a:tc>
                  <a:txBody>
                    <a:bodyPr/>
                    <a:lstStyle/>
                    <a:p>
                      <a:pPr marL="9715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Денежная компенсация в размере 100 процентов фактически произведенных расходов на оплату жилого помещения, отопления и освещения педагогическим работникам, работающим и проживающим в сельской местности</a:t>
                      </a:r>
                    </a:p>
                  </a:txBody>
                  <a:tcPr marL="0" marR="0" marT="41236" marB="0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1615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20 504,99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1615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21 325,19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1615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22 145,39</a:t>
                      </a:r>
                    </a:p>
                  </a:txBody>
                  <a:tcPr marL="0" marR="0" marT="13259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016">
                <a:tc>
                  <a:txBody>
                    <a:bodyPr/>
                    <a:lstStyle/>
                    <a:p>
                      <a:pPr marL="971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Итого</a:t>
                      </a:r>
                    </a:p>
                  </a:txBody>
                  <a:tcPr marL="0" marR="0" marT="94525" marB="0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20 504,99</a:t>
                      </a:r>
                    </a:p>
                  </a:txBody>
                  <a:tcPr marL="0" marR="0" marT="94525" marB="0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21 325,19</a:t>
                      </a:r>
                    </a:p>
                  </a:txBody>
                  <a:tcPr marL="0" marR="0" marT="94525" marB="0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Х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SimSun" panose="02010600030101010101" pitchFamily="2" charset="-122"/>
                        </a:rPr>
                        <a:t>22 145,39</a:t>
                      </a:r>
                    </a:p>
                  </a:txBody>
                  <a:tcPr marL="0" marR="0" marT="94525" marB="0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6117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8588" name="object 9">
            <a:extLst>
              <a:ext uri="{FF2B5EF4-FFF2-40B4-BE49-F238E27FC236}">
                <a16:creationId xmlns:a16="http://schemas.microsoft.com/office/drawing/2014/main" id="{25471824-252F-4405-848D-C6A940AB4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971553"/>
            <a:ext cx="11349037" cy="44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4635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8"/>
              </a:spcBef>
              <a:buFontTx/>
              <a:buNone/>
            </a:pPr>
            <a:r>
              <a:rPr lang="ru-RU" altLang="ru-RU" sz="1400" dirty="0">
                <a:latin typeface="Cambria" panose="02040503050406030204" pitchFamily="18" charset="0"/>
              </a:rPr>
              <a:t>Расходы, направляемые на предоставление мер социальной поддержки работникам организаций бюджетной сферы в 2021гду составит – 20 504,99 тыс. рублей, в 2023 году составит – 21 325,19 тыс. рублей, в 2024 году составит – 22 145,39 тыс. рублей.</a:t>
            </a:r>
          </a:p>
        </p:txBody>
      </p:sp>
      <p:sp>
        <p:nvSpPr>
          <p:cNvPr id="108589" name="Заголовок 8">
            <a:extLst>
              <a:ext uri="{FF2B5EF4-FFF2-40B4-BE49-F238E27FC236}">
                <a16:creationId xmlns:a16="http://schemas.microsoft.com/office/drawing/2014/main" id="{795D44AD-11AA-4C46-876E-8BE9606F346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14288"/>
            <a:ext cx="12199939" cy="933451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zh-CN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Предоставление мер социальной поддержки гражданам,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zh-CN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имеющим статус работников организаций бюджетной сферы</a:t>
            </a:r>
            <a:endParaRPr lang="ru-RU" altLang="ru-RU" sz="4400" dirty="0"/>
          </a:p>
        </p:txBody>
      </p:sp>
      <p:pic>
        <p:nvPicPr>
          <p:cNvPr id="12" name="Замещающее содержимое 11" descr="academics-768x768">
            <a:extLst>
              <a:ext uri="{FF2B5EF4-FFF2-40B4-BE49-F238E27FC236}">
                <a16:creationId xmlns:a16="http://schemas.microsoft.com/office/drawing/2014/main" id="{2D9DEA26-16C7-4A80-9A12-9F2FAF93D2B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811215" y="2949576"/>
            <a:ext cx="4351337" cy="4352925"/>
          </a:xfrm>
          <a:effectLst>
            <a:outerShdw blurRad="190500" dir="13500000" sx="98000" sy="98000" kx="1200000" algn="br" rotWithShape="0">
              <a:prstClr val="black">
                <a:alpha val="24000"/>
              </a:prstClr>
            </a:outerShdw>
          </a:effec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Замещающее содержимое 67585">
            <a:extLst>
              <a:ext uri="{FF2B5EF4-FFF2-40B4-BE49-F238E27FC236}">
                <a16:creationId xmlns:a16="http://schemas.microsoft.com/office/drawing/2014/main" id="{9EA27363-AA05-4BAA-8661-2315EB38744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9474559"/>
              </p:ext>
            </p:extLst>
          </p:nvPr>
        </p:nvGraphicFramePr>
        <p:xfrm>
          <a:off x="576263" y="2658686"/>
          <a:ext cx="11253788" cy="2414100"/>
        </p:xfrm>
        <a:graphic>
          <a:graphicData uri="http://schemas.openxmlformats.org/drawingml/2006/table">
            <a:tbl>
              <a:tblPr/>
              <a:tblGrid>
                <a:gridCol w="1169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8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1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8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65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81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699"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Раздел,</a:t>
                      </a:r>
                    </a:p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подраздел код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latin typeface="Times New Roman" panose="02020603050405020304" pitchFamily="18" charset="0"/>
                          <a:cs typeface="+Основной текст (восточно-азиат" charset="0"/>
                        </a:rPr>
                        <a:t>Наименование</a:t>
                      </a:r>
                      <a:endParaRPr lang="ru-RU" altLang="x-none" sz="1400" b="1" dirty="0">
                        <a:latin typeface="Times New Roman" panose="02020603050405020304" pitchFamily="18" charset="0"/>
                        <a:ea typeface="+Основной текст (восточно-азиат" charset="0"/>
                      </a:endParaRP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Объемы финансового обеспечения по годам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2020 год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2021 год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2022 год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2023 год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</a:rPr>
                        <a:t>2024 год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865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08 00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mbria" panose="02040503050406030204" pitchFamily="18" charset="0"/>
                        </a:rPr>
                        <a:t>Культура и кинематография</a:t>
                      </a:r>
                      <a:endParaRPr lang="ru-RU" altLang="x-none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</a:endParaRP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32 076,46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85 917,02</a:t>
                      </a:r>
                    </a:p>
                  </a:txBody>
                  <a:tcPr marL="91443" marR="91443" marT="45726" marB="45726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76 071,04</a:t>
                      </a:r>
                    </a:p>
                  </a:txBody>
                  <a:tcPr marL="91443" marR="91443" marT="45726" marB="45726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71 394,56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70 873,63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864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08 01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altLang="x-none" sz="1400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29 046,62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82 180,33</a:t>
                      </a:r>
                    </a:p>
                  </a:txBody>
                  <a:tcPr marL="91443" marR="91443" marT="45726" marB="45726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72 370,45</a:t>
                      </a:r>
                    </a:p>
                  </a:txBody>
                  <a:tcPr marL="91443" marR="91443" marT="45726" marB="45726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67 693,97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67 173,04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247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08 04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3 029,84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3 736,69</a:t>
                      </a:r>
                    </a:p>
                  </a:txBody>
                  <a:tcPr marL="91443" marR="91443" marT="45726" marB="45726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3 700,59</a:t>
                      </a:r>
                    </a:p>
                  </a:txBody>
                  <a:tcPr marL="91443" marR="91443" marT="45726" marB="45726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3 700,59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3 700,59</a:t>
                      </a:r>
                    </a:p>
                  </a:txBody>
                  <a:tcPr marL="91443" marR="91443" marT="45726" marB="45726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9616" name="Заголовок 8">
            <a:extLst>
              <a:ext uri="{FF2B5EF4-FFF2-40B4-BE49-F238E27FC236}">
                <a16:creationId xmlns:a16="http://schemas.microsoft.com/office/drawing/2014/main" id="{1FEE9A29-CB6E-451B-944F-7084D756806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Структура расходов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бюджета Апанасенковского муниципального округа Ставропольского края по культуре в 2020-2024 годах</a:t>
            </a:r>
          </a:p>
        </p:txBody>
      </p:sp>
      <p:sp>
        <p:nvSpPr>
          <p:cNvPr id="109617" name="Текстовое поле 3">
            <a:extLst>
              <a:ext uri="{FF2B5EF4-FFF2-40B4-BE49-F238E27FC236}">
                <a16:creationId xmlns:a16="http://schemas.microsoft.com/office/drawing/2014/main" id="{9724CB7D-129C-41D7-8049-9B1E5BA61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5" y="936628"/>
            <a:ext cx="1145698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1400" b="1">
                <a:latin typeface="Cambria" panose="02040503050406030204" pitchFamily="18" charset="0"/>
              </a:rPr>
              <a:t>Предоставление услуг в сфере культуры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en-US" sz="1400">
              <a:latin typeface="Cambria" panose="020405030504060302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1400">
                <a:latin typeface="Cambria" panose="02040503050406030204" pitchFamily="18" charset="0"/>
              </a:rPr>
              <a:t>	Сеть отрасли культуры и кинематографии в Апанасенковском муниципальном округе Ставропольского края составляют 14 муниципальных учреждений, в том числе: МКУК «Апанасенковская МЦБ», МБУК «Социально-культурный центр», 10 сельских Домов культуры, 1 сельская библиотека и отдел культуры администрации Апанасенковского муниципального района Ставропольского  края.</a:t>
            </a:r>
          </a:p>
        </p:txBody>
      </p:sp>
      <p:pic>
        <p:nvPicPr>
          <p:cNvPr id="109618" name="Замещающее содержимое 6" descr="18121597">
            <a:extLst>
              <a:ext uri="{FF2B5EF4-FFF2-40B4-BE49-F238E27FC236}">
                <a16:creationId xmlns:a16="http://schemas.microsoft.com/office/drawing/2014/main" id="{C8E695C1-E474-4B6D-9B6C-C7187111805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3214" y="4681546"/>
            <a:ext cx="4240212" cy="2111375"/>
          </a:xfr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0D47981-7995-4D2D-9E81-30A6F8FC01AA}"/>
              </a:ext>
            </a:extLst>
          </p:cNvPr>
          <p:cNvSpPr/>
          <p:nvPr/>
        </p:nvSpPr>
        <p:spPr>
          <a:xfrm>
            <a:off x="10423527" y="2203946"/>
            <a:ext cx="1384300" cy="3165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Замещающее содержимое 68609">
            <a:extLst>
              <a:ext uri="{FF2B5EF4-FFF2-40B4-BE49-F238E27FC236}">
                <a16:creationId xmlns:a16="http://schemas.microsoft.com/office/drawing/2014/main" id="{67678C7D-23BB-4E83-92DF-B0AE657CF20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37874594"/>
              </p:ext>
            </p:extLst>
          </p:nvPr>
        </p:nvGraphicFramePr>
        <p:xfrm>
          <a:off x="504825" y="2327275"/>
          <a:ext cx="11336342" cy="2171700"/>
        </p:xfrm>
        <a:graphic>
          <a:graphicData uri="http://schemas.openxmlformats.org/drawingml/2006/table">
            <a:tbl>
              <a:tblPr/>
              <a:tblGrid>
                <a:gridCol w="1177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0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9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08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9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92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192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1170"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Раздел,</a:t>
                      </a:r>
                    </a:p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подраздел код</a:t>
                      </a:r>
                      <a:endParaRPr lang="zh-CN" altLang="x-none" sz="18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latin typeface="Cambria" panose="02040503050406030204" pitchFamily="18" charset="0"/>
                          <a:cs typeface="+Основной текст (восточно-азиат" charset="0"/>
                        </a:rPr>
                        <a:t>Наименование</a:t>
                      </a:r>
                      <a:endParaRPr lang="ru-RU" altLang="x-none" sz="1400" b="1" dirty="0">
                        <a:latin typeface="Cambria" panose="02040503050406030204" pitchFamily="18" charset="0"/>
                        <a:ea typeface="+Основной текст (восточно-азиат" charset="0"/>
                      </a:endParaRP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Объемы финансового обеспечения по годам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1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375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11 00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mbria" panose="02040503050406030204" pitchFamily="18" charset="0"/>
                        </a:rPr>
                        <a:t>Физическая культура и спорт</a:t>
                      </a:r>
                      <a:endParaRPr lang="ru-RU" altLang="x-none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mbria" panose="02040503050406030204" pitchFamily="18" charset="0"/>
                      </a:endParaRPr>
                    </a:p>
                  </a:txBody>
                  <a:tcPr marL="91443" marR="91443" marT="45732" marB="45732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14 042,31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19 365,16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15 593,16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11 935,16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12 435,16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932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11 01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13 887,05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16 453,17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14 595,38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11 537,38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12 037,38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053"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11 02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Массовый спорт</a:t>
                      </a:r>
                    </a:p>
                  </a:txBody>
                  <a:tcPr marL="91443" marR="91443" marT="45732" marB="45732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155,26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2 911,99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997,78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397,78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>
                        <a:alpha val="54117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 marL="45720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2pPr>
                      <a:lvl3pPr marL="914400" lvl="2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3pPr>
                      <a:lvl4pPr marL="1371600" lvl="3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4pPr>
                      <a:lvl5pPr marL="1828800" lvl="4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Font typeface="Arial" panose="020B0604020202020204" pitchFamily="34" charset="0"/>
                        <a:buNone/>
                      </a:pPr>
                      <a:r>
                        <a:rPr lang="ru-RU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397,78</a:t>
                      </a:r>
                    </a:p>
                  </a:txBody>
                  <a:tcPr marL="91443" marR="91443" marT="45732" marB="45732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0638" name="Заголовок 8">
            <a:extLst>
              <a:ext uri="{FF2B5EF4-FFF2-40B4-BE49-F238E27FC236}">
                <a16:creationId xmlns:a16="http://schemas.microsoft.com/office/drawing/2014/main" id="{44119DF4-2E9F-4B2B-9623-214B2C1D398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Структура расходов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 бюджета Апанасенковского муниципального округа Ставропольского края по физической культуре и спорту в 2020-2024 годах</a:t>
            </a:r>
            <a:endParaRPr lang="ru-RU" altLang="ru-RU" sz="4400" dirty="0"/>
          </a:p>
        </p:txBody>
      </p:sp>
      <p:sp>
        <p:nvSpPr>
          <p:cNvPr id="110639" name="Текстовое поле 3">
            <a:extLst>
              <a:ext uri="{FF2B5EF4-FFF2-40B4-BE49-F238E27FC236}">
                <a16:creationId xmlns:a16="http://schemas.microsoft.com/office/drawing/2014/main" id="{60FCF73C-2854-403B-BCF6-ACAC1A737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1019179"/>
            <a:ext cx="1145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1400" b="1">
                <a:latin typeface="Cambria" panose="02040503050406030204" pitchFamily="18" charset="0"/>
              </a:rPr>
              <a:t>Предоставление услуг в сфере физической культуры и спорта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en-US" sz="1400">
              <a:latin typeface="Cambria" panose="020405030504060302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1400">
                <a:latin typeface="Cambria" panose="02040503050406030204" pitchFamily="18" charset="0"/>
              </a:rPr>
              <a:t>	На территории Апанасенковского муниципального округа действует специализированное учреждение по оказанию услуг в сфере физической культуры и спорта - муниципальное казенное учреждение «Апанасенковский районный стадион».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7C86559-D6FF-41B8-9DB0-27EF74BA8EEF}"/>
              </a:ext>
            </a:extLst>
          </p:cNvPr>
          <p:cNvSpPr/>
          <p:nvPr/>
        </p:nvSpPr>
        <p:spPr>
          <a:xfrm>
            <a:off x="10423527" y="1981200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тыс. рублей</a:t>
            </a:r>
          </a:p>
        </p:txBody>
      </p:sp>
      <p:pic>
        <p:nvPicPr>
          <p:cNvPr id="110641" name="Замещающее содержимое 2" descr="56086_picture_b96ae5664cf61e58f097e37c6928cf1245cd2deb">
            <a:extLst>
              <a:ext uri="{FF2B5EF4-FFF2-40B4-BE49-F238E27FC236}">
                <a16:creationId xmlns:a16="http://schemas.microsoft.com/office/drawing/2014/main" id="{00DA7DF4-4418-4A7C-8AED-723AC5AB379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0388" y="4564063"/>
            <a:ext cx="5181600" cy="3911600"/>
          </a:xfrm>
        </p:spPr>
      </p:pic>
      <p:pic>
        <p:nvPicPr>
          <p:cNvPr id="110642" name="Замещающее содержимое 2" descr="56086_picture_b96ae5664cf61e58f097e37c6928cf1245cd2deb">
            <a:extLst>
              <a:ext uri="{FF2B5EF4-FFF2-40B4-BE49-F238E27FC236}">
                <a16:creationId xmlns:a16="http://schemas.microsoft.com/office/drawing/2014/main" id="{C5FCE648-16E4-481D-BFBC-C664F72CD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4348163"/>
            <a:ext cx="5181600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ъект 2">
            <a:extLst>
              <a:ext uri="{FF2B5EF4-FFF2-40B4-BE49-F238E27FC236}">
                <a16:creationId xmlns:a16="http://schemas.microsoft.com/office/drawing/2014/main" id="{D10B55CB-525D-41C9-936F-D068E9D3E06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5425" y="955681"/>
            <a:ext cx="6188075" cy="447675"/>
          </a:xfrm>
        </p:spPr>
        <p:txBody>
          <a:bodyPr anchor="ctr"/>
          <a:lstStyle/>
          <a:p>
            <a:pPr marL="0" indent="0" algn="ctr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zh-CN" sz="1400" b="1" dirty="0">
                <a:latin typeface="Cambria" panose="02040503050406030204" pitchFamily="18" charset="0"/>
              </a:rPr>
              <a:t>Информация о бюджетных доходах на душу населения за 2019 и 2020 годы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A7C9D7E-028B-400F-AB7D-C3ADC9251E00}"/>
              </a:ext>
            </a:extLst>
          </p:cNvPr>
          <p:cNvSpPr/>
          <p:nvPr/>
        </p:nvSpPr>
        <p:spPr>
          <a:xfrm>
            <a:off x="10618791" y="1125546"/>
            <a:ext cx="1384300" cy="198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rgbClr val="FFFFFF"/>
                </a:solidFill>
                <a:latin typeface="Times New Roman" pitchFamily="18" charset="0"/>
              </a:rPr>
              <a:t> рублей</a:t>
            </a:r>
          </a:p>
        </p:txBody>
      </p:sp>
      <p:sp>
        <p:nvSpPr>
          <p:cNvPr id="111620" name="Заголовок 8">
            <a:extLst>
              <a:ext uri="{FF2B5EF4-FFF2-40B4-BE49-F238E27FC236}">
                <a16:creationId xmlns:a16="http://schemas.microsoft.com/office/drawing/2014/main" id="{BE1A518A-BF11-4629-9248-A2C625EB18A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4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ym typeface="SimSun" panose="02010600030101010101" pitchFamily="2" charset="-122"/>
              </a:rPr>
              <a:t>Подушевые показатели доходов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ym typeface="SimSun" panose="02010600030101010101" pitchFamily="2" charset="-122"/>
              </a:rPr>
              <a:t> бюджета Апанасенковского муниципального района за годы, предшествующие составлению бюджета для граждан</a:t>
            </a:r>
            <a:endParaRPr lang="ru-RU" altLang="ru-RU" sz="1800" b="1" dirty="0">
              <a:solidFill>
                <a:srgbClr val="000000"/>
              </a:solidFill>
              <a:ea typeface="Microsoft YaHei" panose="020B0503020204020204" pitchFamily="34" charset="-122"/>
              <a:sym typeface="SimSun" panose="02010600030101010101" pitchFamily="2" charset="-122"/>
            </a:endParaRPr>
          </a:p>
        </p:txBody>
      </p:sp>
      <p:graphicFrame>
        <p:nvGraphicFramePr>
          <p:cNvPr id="111621" name="Объект 6">
            <a:extLst>
              <a:ext uri="{FF2B5EF4-FFF2-40B4-BE49-F238E27FC236}">
                <a16:creationId xmlns:a16="http://schemas.microsoft.com/office/drawing/2014/main" id="{1F3BFCA4-2C60-4F1B-93FA-8FFDC5E617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604326"/>
              </p:ext>
            </p:extLst>
          </p:nvPr>
        </p:nvGraphicFramePr>
        <p:xfrm>
          <a:off x="411164" y="1336675"/>
          <a:ext cx="6173787" cy="240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52" name="Worksheet" r:id="rId5" imgW="6181722" imgH="2409750" progId="Excel.Sheet.8">
                  <p:embed/>
                </p:oleObj>
              </mc:Choice>
              <mc:Fallback>
                <p:oleObj name="Worksheet" r:id="rId5" imgW="6181722" imgH="2409750" progId="Excel.Sheet.8">
                  <p:embed/>
                  <p:pic>
                    <p:nvPicPr>
                      <p:cNvPr id="0" name="Объект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4" y="1336675"/>
                        <a:ext cx="6173787" cy="2401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1622" name="Замещающее содержимое 9" descr="home_money">
            <a:extLst>
              <a:ext uri="{FF2B5EF4-FFF2-40B4-BE49-F238E27FC236}">
                <a16:creationId xmlns:a16="http://schemas.microsoft.com/office/drawing/2014/main" id="{6D9D0CA0-5201-40E2-92D8-CB5911FEAB8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3" t="-2150" r="-8107" b="-8151"/>
          <a:stretch>
            <a:fillRect/>
          </a:stretch>
        </p:blipFill>
        <p:spPr>
          <a:xfrm>
            <a:off x="5148264" y="1368427"/>
            <a:ext cx="7920037" cy="5364163"/>
          </a:xfrm>
        </p:spPr>
      </p:pic>
      <p:pic>
        <p:nvPicPr>
          <p:cNvPr id="12" name="Изображение 11">
            <a:extLst>
              <a:ext uri="{FF2B5EF4-FFF2-40B4-BE49-F238E27FC236}">
                <a16:creationId xmlns:a16="http://schemas.microsoft.com/office/drawing/2014/main" id="{C1179BDF-D76B-4D43-8242-34079A301AF8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7FCF6">
                  <a:alpha val="100000"/>
                </a:srgbClr>
              </a:clrFrom>
              <a:clrTo>
                <a:srgbClr val="F7FC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8235" y="1244600"/>
            <a:ext cx="1047751" cy="1047750"/>
          </a:xfrm>
          <a:prstGeom prst="rect">
            <a:avLst/>
          </a:prstGeom>
          <a:effectLst>
            <a:softEdge rad="38100"/>
          </a:effectLst>
        </p:spPr>
      </p:pic>
      <p:graphicFrame>
        <p:nvGraphicFramePr>
          <p:cNvPr id="111624" name="Объект 8">
            <a:extLst>
              <a:ext uri="{FF2B5EF4-FFF2-40B4-BE49-F238E27FC236}">
                <a16:creationId xmlns:a16="http://schemas.microsoft.com/office/drawing/2014/main" id="{CC14DBAA-316F-40B9-8747-486F027A0F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7533759"/>
              </p:ext>
            </p:extLst>
          </p:nvPr>
        </p:nvGraphicFramePr>
        <p:xfrm>
          <a:off x="400055" y="4191001"/>
          <a:ext cx="6183313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53" name="Worksheet" r:id="rId9" imgW="6181603" imgH="2409884" progId="Excel.Sheet.8">
                  <p:embed/>
                </p:oleObj>
              </mc:Choice>
              <mc:Fallback>
                <p:oleObj name="Worksheet" r:id="rId9" imgW="6181603" imgH="2409884" progId="Excel.Sheet.8">
                  <p:embed/>
                  <p:pic>
                    <p:nvPicPr>
                      <p:cNvPr id="0" name="Объект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5" y="4191001"/>
                        <a:ext cx="6183313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5" name="Объект 2">
            <a:extLst>
              <a:ext uri="{FF2B5EF4-FFF2-40B4-BE49-F238E27FC236}">
                <a16:creationId xmlns:a16="http://schemas.microsoft.com/office/drawing/2014/main" id="{3A5793FC-B1EA-4FAE-AF10-2E8D5430B0C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82565" y="3683007"/>
            <a:ext cx="61880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ts val="800"/>
              </a:spcBef>
              <a:buFontTx/>
              <a:buNone/>
            </a:pPr>
            <a:r>
              <a:rPr lang="ru-RU" altLang="zh-CN" sz="1400" b="1" dirty="0">
                <a:latin typeface="Cambria" panose="02040503050406030204" pitchFamily="18" charset="0"/>
              </a:rPr>
              <a:t>Сравнение показателей доходов бюджетов </a:t>
            </a:r>
            <a:r>
              <a:rPr lang="ru-RU" altLang="zh-CN" sz="1400" b="1" dirty="0" err="1">
                <a:latin typeface="Cambria" panose="02040503050406030204" pitchFamily="18" charset="0"/>
              </a:rPr>
              <a:t>Апанасенковского</a:t>
            </a:r>
            <a:r>
              <a:rPr lang="ru-RU" altLang="zh-CN" sz="1400" b="1" dirty="0">
                <a:latin typeface="Cambria" panose="02040503050406030204" pitchFamily="18" charset="0"/>
              </a:rPr>
              <a:t> и Александровского районов на душу населения за 2019 и 2020 годы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Замещающее содержимое 4">
            <a:extLst>
              <a:ext uri="{FF2B5EF4-FFF2-40B4-BE49-F238E27FC236}">
                <a16:creationId xmlns:a16="http://schemas.microsoft.com/office/drawing/2014/main" id="{11C9AFC2-1A1B-4717-8A8A-3BB8ECD1499A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607515024"/>
              </p:ext>
            </p:extLst>
          </p:nvPr>
        </p:nvGraphicFramePr>
        <p:xfrm>
          <a:off x="451337" y="1395413"/>
          <a:ext cx="4718540" cy="4819284"/>
        </p:xfrm>
        <a:graphic>
          <a:graphicData uri="http://schemas.openxmlformats.org/drawingml/2006/table">
            <a:tbl>
              <a:tblPr/>
              <a:tblGrid>
                <a:gridCol w="695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3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0156">
                  <a:extLst>
                    <a:ext uri="{9D8B030D-6E8A-4147-A177-3AD203B41FA5}">
                      <a16:colId xmlns:a16="http://schemas.microsoft.com/office/drawing/2014/main" val="1778415631"/>
                    </a:ext>
                  </a:extLst>
                </a:gridCol>
              </a:tblGrid>
              <a:tr h="66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№ п/п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сельского поселения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Общее количество, принимавших участие в отборе проекта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пос.Айгурский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124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с.Апанасенковское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669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Белые Копани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337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Вознесеновское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286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Дивное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2 270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Киевка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314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Малая Джалга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198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6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Манычское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851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21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ВСЕГО: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5 049</a:t>
                      </a:r>
                    </a:p>
                  </a:txBody>
                  <a:tcPr marL="91451" marR="91451" marT="41376" marB="413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13771" name="Заголовок 8">
            <a:extLst>
              <a:ext uri="{FF2B5EF4-FFF2-40B4-BE49-F238E27FC236}">
                <a16:creationId xmlns:a16="http://schemas.microsoft.com/office/drawing/2014/main" id="{BD976E5C-4083-4E36-B06B-9F2D8D7BA26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Обсуждение инициативных проектов, определение их соответствия интересам жителей Апанасенковского муниципального округа Ставропольского края или его части, целесообразности реализации инициативных проектов, а также принятие сходом, собранием или конференцией граждан решения о поддержке инициативных проектов на 2022 год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3BB9BA-CC90-423D-921B-677536CBD0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632" y="1395413"/>
            <a:ext cx="6420277" cy="4576354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Замещающее содержимое 4">
            <a:extLst>
              <a:ext uri="{FF2B5EF4-FFF2-40B4-BE49-F238E27FC236}">
                <a16:creationId xmlns:a16="http://schemas.microsoft.com/office/drawing/2014/main" id="{BB346031-7DE4-42B6-B23E-FE99B3DDDD59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798226395"/>
              </p:ext>
            </p:extLst>
          </p:nvPr>
        </p:nvGraphicFramePr>
        <p:xfrm>
          <a:off x="351693" y="1211263"/>
          <a:ext cx="11744378" cy="5481188"/>
        </p:xfrm>
        <a:graphic>
          <a:graphicData uri="http://schemas.openxmlformats.org/drawingml/2006/table">
            <a:tbl>
              <a:tblPr/>
              <a:tblGrid>
                <a:gridCol w="515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9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4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75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75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81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70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№ п/п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сельского поселения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проекта 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Предусмотрено  средств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Всего:</a:t>
                      </a:r>
                    </a:p>
                  </a:txBody>
                  <a:tcPr marL="91453" marR="91453" marT="41378" marB="41378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 том числе: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1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за счет средств краевого бюджета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за счет средств бюджета МО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за счет внебюджетных источников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пос.Айгурский</a:t>
                      </a: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"Ремонт участка автомобильной дороги общего пользования местного значения по ул. Прудовая (от дома №1 до дома №7) в пос.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Айгурский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Апанасенковского муниципального округа Ставропольского края"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750,45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299,45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263,00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188,00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с.Апанасенковское</a:t>
                      </a: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"Ремонт участка автомобильной дороги общего пользования местного значения по улице Советская с № 53 по № 69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с.Апанасенковское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2 498,87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1 487,87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801,00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210,00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Белые Копани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"Обустройство детской площадки возле МКУК «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Белокопанский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сельский Дом культуры» в селе Белые Копани Апанасенковского муниципального округа Ставропольского края"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2 156,29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1 223,29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697,00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236,00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Вознесеновское</a:t>
                      </a: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"Устройство тротуара по ул. Красная (от ул. Шоссейная до детского сада № 15) в селе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Вознесеновское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Апанасенковского муниципального округа Ставропольского края"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223,01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128,66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24,35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Дивное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"Обустройство детского спортивно-игрового комплекса в селе Дивном Апанасенковского муниципального округа Ставропольского края"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3 224,23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1 700,00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1 220,00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304,23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Киевка</a:t>
                      </a: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"Устройство детской площадки на улице Советской в селе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Киевка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Апанасенковского муниципального округа Ставропольского края"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1 107,46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623,06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335,40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149,00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Малая Джалга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"Ремонт тротуара по ул. Прокатная (от дома № 96 до дома № 134) в селе Малая Джалга Апанасенковского муниципального округа Ставропольского края"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778,97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414,12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231,69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133,16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7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8.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с.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Манычское</a:t>
                      </a: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"Благоустройство площадки для размещения объектов мелкорозничной торговли по ул. Октябрьская (между Домом Быта №15 и магазином «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Маныч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» № 19) село </a:t>
                      </a:r>
                      <a:r>
                        <a:rPr kumimoji="0" lang="ru-RU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Манычское</a:t>
                      </a: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 Апанасенковский муниципальный округ, Ставропольский край"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3 052,02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1815,00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978,00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259,02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28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13 791,30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7 691,45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4 596,09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1 503,76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13771" name="Заголовок 8">
            <a:extLst>
              <a:ext uri="{FF2B5EF4-FFF2-40B4-BE49-F238E27FC236}">
                <a16:creationId xmlns:a16="http://schemas.microsoft.com/office/drawing/2014/main" id="{AA62EF64-A262-4FFF-A27D-229623184D3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1"/>
            <a:ext cx="12199939" cy="1012826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Общественно значимые проекты Апанасенковского муниципального округа Ставропольского края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I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. Инициативные проекты на 2022 год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9577ACD-6B73-49A5-B7FF-18BF860BFA4A}"/>
              </a:ext>
            </a:extLst>
          </p:cNvPr>
          <p:cNvSpPr/>
          <p:nvPr/>
        </p:nvSpPr>
        <p:spPr>
          <a:xfrm>
            <a:off x="10594975" y="1012825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>
                <a:solidFill>
                  <a:schemeClr val="bg1"/>
                </a:solidFill>
                <a:latin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Замещающее содержимое 4">
            <a:extLst>
              <a:ext uri="{FF2B5EF4-FFF2-40B4-BE49-F238E27FC236}">
                <a16:creationId xmlns:a16="http://schemas.microsoft.com/office/drawing/2014/main" id="{BB346031-7DE4-42B6-B23E-FE99B3DDDD59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308591085"/>
              </p:ext>
            </p:extLst>
          </p:nvPr>
        </p:nvGraphicFramePr>
        <p:xfrm>
          <a:off x="707702" y="1012825"/>
          <a:ext cx="11271573" cy="1437050"/>
        </p:xfrm>
        <a:graphic>
          <a:graphicData uri="http://schemas.openxmlformats.org/drawingml/2006/table">
            <a:tbl>
              <a:tblPr/>
              <a:tblGrid>
                <a:gridCol w="7172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0351">
                  <a:extLst>
                    <a:ext uri="{9D8B030D-6E8A-4147-A177-3AD203B41FA5}">
                      <a16:colId xmlns:a16="http://schemas.microsoft.com/office/drawing/2014/main" val="1807549936"/>
                    </a:ext>
                  </a:extLst>
                </a:gridCol>
                <a:gridCol w="10903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83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5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8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Кол-во семей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год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2023 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год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2024 год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Предоставление молодым семьям социальных выплат на приобретение (строительство) жилья 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4 968,72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247,11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250,51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Всего</a:t>
                      </a: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4 968,72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247,11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250,51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771" name="Заголовок 8">
            <a:extLst>
              <a:ext uri="{FF2B5EF4-FFF2-40B4-BE49-F238E27FC236}">
                <a16:creationId xmlns:a16="http://schemas.microsoft.com/office/drawing/2014/main" id="{AA62EF64-A262-4FFF-A27D-229623184D3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1"/>
            <a:ext cx="12199939" cy="814388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Общественно значимые проекты Апанасенковского муниципального округа Ставропольского края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II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. Предоставление молодым семьям социальных выплат на приобретение (строительство) жилья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9577ACD-6B73-49A5-B7FF-18BF860BFA4A}"/>
              </a:ext>
            </a:extLst>
          </p:cNvPr>
          <p:cNvSpPr/>
          <p:nvPr/>
        </p:nvSpPr>
        <p:spPr>
          <a:xfrm>
            <a:off x="10594975" y="814387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chemeClr val="bg1"/>
                </a:solidFill>
                <a:latin typeface="Times New Roman" pitchFamily="18" charset="0"/>
              </a:rPr>
              <a:t>тыс. рублей</a:t>
            </a:r>
          </a:p>
        </p:txBody>
      </p:sp>
      <p:sp>
        <p:nvSpPr>
          <p:cNvPr id="8" name="Заголовок 8">
            <a:extLst>
              <a:ext uri="{FF2B5EF4-FFF2-40B4-BE49-F238E27FC236}">
                <a16:creationId xmlns:a16="http://schemas.microsoft.com/office/drawing/2014/main" id="{C45FB270-B710-4690-AD39-0C375014AD2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2981" y="2918575"/>
            <a:ext cx="12199939" cy="814388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Общественно значимые проекты Апанасенковского муниципального округа Ставропольского края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III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. Формирование комфортной городской среды на 2022 год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E27E2C2-3353-4DB4-B10A-1DBDF5688D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618978"/>
              </p:ext>
            </p:extLst>
          </p:nvPr>
        </p:nvGraphicFramePr>
        <p:xfrm>
          <a:off x="707702" y="3798756"/>
          <a:ext cx="11146971" cy="881854"/>
        </p:xfrm>
        <a:graphic>
          <a:graphicData uri="http://schemas.openxmlformats.org/drawingml/2006/table">
            <a:tbl>
              <a:tblPr/>
              <a:tblGrid>
                <a:gridCol w="9676108">
                  <a:extLst>
                    <a:ext uri="{9D8B030D-6E8A-4147-A177-3AD203B41FA5}">
                      <a16:colId xmlns:a16="http://schemas.microsoft.com/office/drawing/2014/main" val="1979958363"/>
                    </a:ext>
                  </a:extLst>
                </a:gridCol>
                <a:gridCol w="1470863">
                  <a:extLst>
                    <a:ext uri="{9D8B030D-6E8A-4147-A177-3AD203B41FA5}">
                      <a16:colId xmlns:a16="http://schemas.microsoft.com/office/drawing/2014/main" val="4044942182"/>
                    </a:ext>
                  </a:extLst>
                </a:gridCol>
              </a:tblGrid>
              <a:tr h="418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мероприятия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Сумма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163614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imSun" panose="02010600030101010101" pitchFamily="2" charset="-122"/>
                        </a:rPr>
                        <a:t>Благоустройство общественной территории – Парка, расположенного в с. </a:t>
                      </a:r>
                      <a:r>
                        <a:rPr lang="ru-RU" alt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imSun" panose="02010600030101010101" pitchFamily="2" charset="-122"/>
                        </a:rPr>
                        <a:t>Манычкое</a:t>
                      </a: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imSun" panose="02010600030101010101" pitchFamily="2" charset="-122"/>
                        </a:rPr>
                        <a:t> - Ограждение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388,39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244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3097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Замещающее содержимое 4">
            <a:extLst>
              <a:ext uri="{FF2B5EF4-FFF2-40B4-BE49-F238E27FC236}">
                <a16:creationId xmlns:a16="http://schemas.microsoft.com/office/drawing/2014/main" id="{BB346031-7DE4-42B6-B23E-FE99B3DDDD59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290586525"/>
              </p:ext>
            </p:extLst>
          </p:nvPr>
        </p:nvGraphicFramePr>
        <p:xfrm>
          <a:off x="707702" y="1668162"/>
          <a:ext cx="11271573" cy="1265884"/>
        </p:xfrm>
        <a:graphic>
          <a:graphicData uri="http://schemas.openxmlformats.org/drawingml/2006/table">
            <a:tbl>
              <a:tblPr/>
              <a:tblGrid>
                <a:gridCol w="103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5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709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2022 год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Капитальный ремонт и ремонт автомобильных дорог общего пользования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17 421,22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3771" name="Заголовок 8">
            <a:extLst>
              <a:ext uri="{FF2B5EF4-FFF2-40B4-BE49-F238E27FC236}">
                <a16:creationId xmlns:a16="http://schemas.microsoft.com/office/drawing/2014/main" id="{AA62EF64-A262-4FFF-A27D-229623184D3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2" y="404891"/>
            <a:ext cx="12199939" cy="814388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Общественно значимые проекты Апанасенковского муниципального округа Ставропольского края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IV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. Капитальный ремонт и ремонт автомобильных дорог общего пользования местного значения 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9577ACD-6B73-49A5-B7FF-18BF860BFA4A}"/>
              </a:ext>
            </a:extLst>
          </p:cNvPr>
          <p:cNvSpPr/>
          <p:nvPr/>
        </p:nvSpPr>
        <p:spPr>
          <a:xfrm>
            <a:off x="10508477" y="1288530"/>
            <a:ext cx="1384300" cy="198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sz="1100" i="1" dirty="0">
                <a:solidFill>
                  <a:schemeClr val="bg1"/>
                </a:solidFill>
                <a:latin typeface="Times New Roman" pitchFamily="18" charset="0"/>
              </a:rPr>
              <a:t>тыс. рублей</a:t>
            </a:r>
          </a:p>
        </p:txBody>
      </p:sp>
      <p:sp>
        <p:nvSpPr>
          <p:cNvPr id="10" name="Заголовок 8">
            <a:extLst>
              <a:ext uri="{FF2B5EF4-FFF2-40B4-BE49-F238E27FC236}">
                <a16:creationId xmlns:a16="http://schemas.microsoft.com/office/drawing/2014/main" id="{D0E2BB2D-C6ED-4A6A-B26A-DE3C943D3DF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3805882"/>
            <a:ext cx="12199939" cy="814388"/>
          </a:xfrm>
          <a:prstGeom prst="rect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Общественно значимые проекты Апанасенковского муниципального округа Ставропольского края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V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. Комплексное развитие сельских территорий на 202</a:t>
            </a:r>
            <a:r>
              <a:rPr lang="en-US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3 </a:t>
            </a:r>
            <a:r>
              <a:rPr lang="ru-RU" altLang="ru-RU" sz="1800" b="1" dirty="0">
                <a:solidFill>
                  <a:srgbClr val="000000"/>
                </a:solidFill>
                <a:ea typeface="Microsoft YaHei" panose="020B0503020204020204" pitchFamily="34" charset="-122"/>
                <a:sym typeface="SimSun" panose="02010600030101010101" pitchFamily="2" charset="-122"/>
              </a:rPr>
              <a:t>год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BAB37C0-E072-40AC-AF76-2625AF4F3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177431"/>
              </p:ext>
            </p:extLst>
          </p:nvPr>
        </p:nvGraphicFramePr>
        <p:xfrm>
          <a:off x="383059" y="4755950"/>
          <a:ext cx="11596216" cy="1077364"/>
        </p:xfrm>
        <a:graphic>
          <a:graphicData uri="http://schemas.openxmlformats.org/drawingml/2006/table">
            <a:tbl>
              <a:tblPr/>
              <a:tblGrid>
                <a:gridCol w="10060065">
                  <a:extLst>
                    <a:ext uri="{9D8B030D-6E8A-4147-A177-3AD203B41FA5}">
                      <a16:colId xmlns:a16="http://schemas.microsoft.com/office/drawing/2014/main" val="619208211"/>
                    </a:ext>
                  </a:extLst>
                </a:gridCol>
                <a:gridCol w="1536151">
                  <a:extLst>
                    <a:ext uri="{9D8B030D-6E8A-4147-A177-3AD203B41FA5}">
                      <a16:colId xmlns:a16="http://schemas.microsoft.com/office/drawing/2014/main" val="2177669523"/>
                    </a:ext>
                  </a:extLst>
                </a:gridCol>
              </a:tblGrid>
              <a:tr h="4002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Наименование мероприятия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Сумма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450993"/>
                  </a:ext>
                </a:extLst>
              </a:tr>
              <a:tr h="41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школы на 350 мест в с. Рагули в рамках ведомственной целевой программы «Современный облик сельских территорий»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8,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1453" marR="91453" marT="41378" marB="413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611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6744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ъект 2">
            <a:extLst>
              <a:ext uri="{FF2B5EF4-FFF2-40B4-BE49-F238E27FC236}">
                <a16:creationId xmlns:a16="http://schemas.microsoft.com/office/drawing/2014/main" id="{2C9C6F46-01F4-407C-B4E9-3C6E62D6A2E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27025" y="1108075"/>
            <a:ext cx="11677651" cy="5321300"/>
          </a:xfrm>
        </p:spPr>
        <p:txBody>
          <a:bodyPr/>
          <a:lstStyle/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zh-CN" sz="1600" b="1" dirty="0"/>
              <a:t>Юридический и фактический адрес</a:t>
            </a:r>
            <a:r>
              <a:rPr lang="ru-RU" altLang="zh-CN" sz="1600" dirty="0"/>
              <a:t>: 356721, Ставропольский край, Апанасенковский район, с. Дивное, ул. </a:t>
            </a:r>
            <a:r>
              <a:rPr lang="ru-RU" altLang="zh-CN" sz="1600" dirty="0" err="1"/>
              <a:t>О.Кошевого</a:t>
            </a:r>
            <a:r>
              <a:rPr lang="ru-RU" altLang="zh-CN" sz="1600" dirty="0"/>
              <a:t>, 29</a:t>
            </a: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zh-CN" sz="1600" b="1" dirty="0"/>
              <a:t>Электронная почта</a:t>
            </a:r>
            <a:r>
              <a:rPr lang="ru-RU" altLang="zh-CN" sz="1600" dirty="0"/>
              <a:t>: </a:t>
            </a:r>
            <a:r>
              <a:rPr lang="en-US" altLang="ru-RU" sz="1600" dirty="0">
                <a:solidFill>
                  <a:srgbClr val="002060"/>
                </a:solidFill>
                <a:hlinkClick r:id="rId3"/>
              </a:rPr>
              <a:t>apanfup@yandex.ru</a:t>
            </a: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zh-CN" sz="1600" b="1" dirty="0"/>
              <a:t>Телефон</a:t>
            </a:r>
            <a:r>
              <a:rPr lang="ru-RU" altLang="zh-CN" sz="1600" dirty="0"/>
              <a:t>: 8 (86555)5-14-05, 5-14-29, 5-00-21</a:t>
            </a: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ru-RU" altLang="zh-CN" sz="1600" b="1" dirty="0"/>
              <a:t>Факс</a:t>
            </a:r>
            <a:r>
              <a:rPr lang="ru-RU" altLang="zh-CN" sz="1600" dirty="0"/>
              <a:t>: 8 (86555)5-35-32</a:t>
            </a:r>
          </a:p>
          <a:p>
            <a:pPr marL="0" indent="0" eaLnBrk="1" hangingPunct="1">
              <a:buFont typeface="Wingdings 3" panose="05040102010807070707" pitchFamily="18" charset="2"/>
              <a:buChar char=""/>
            </a:pPr>
            <a:r>
              <a:rPr lang="ru-RU" altLang="zh-CN" sz="1600" dirty="0"/>
              <a:t>  Начальник финансового управления администрации Апанасенковского муниципального округа Ставропольского края - </a:t>
            </a:r>
            <a:r>
              <a:rPr lang="ru-RU" altLang="zh-CN" sz="1600" b="1" dirty="0"/>
              <a:t>Елена Ивановна </a:t>
            </a:r>
            <a:r>
              <a:rPr lang="ru-RU" altLang="zh-CN" sz="1600" b="1" dirty="0" err="1"/>
              <a:t>Медяник</a:t>
            </a:r>
            <a:endParaRPr lang="ru-RU" altLang="zh-CN" sz="1600" b="1" dirty="0"/>
          </a:p>
          <a:p>
            <a:pPr marL="0" indent="0" eaLnBrk="1" hangingPunct="1">
              <a:buFont typeface="Wingdings 3" panose="05040102010807070707" pitchFamily="18" charset="2"/>
              <a:buChar char=""/>
            </a:pPr>
            <a:r>
              <a:rPr lang="ru-RU" altLang="zh-CN" sz="1600" dirty="0"/>
              <a:t>  Заместитель начальника финансового управления администрации Апанасенковского муниципального округа Ставропольского края – </a:t>
            </a:r>
            <a:r>
              <a:rPr lang="ru-RU" altLang="zh-CN" sz="1600" b="1" dirty="0"/>
              <a:t>Валентина Дмитриевна Дорошенко</a:t>
            </a:r>
          </a:p>
          <a:p>
            <a:pPr marL="0" indent="0" eaLnBrk="1" hangingPunct="1">
              <a:buFont typeface="Wingdings 3" panose="05040102010807070707" pitchFamily="18" charset="2"/>
              <a:buChar char=""/>
            </a:pPr>
            <a:r>
              <a:rPr lang="ru-RU" altLang="zh-CN" sz="1600" dirty="0"/>
              <a:t>  Начальник отдела планирования и исполнения бюджета финансового управления администрации Апанасенковского муниципального округа Ставропольского края – </a:t>
            </a:r>
            <a:r>
              <a:rPr lang="ru-RU" altLang="zh-CN" sz="1600" b="1" dirty="0"/>
              <a:t>Елена Васильевна </a:t>
            </a:r>
            <a:r>
              <a:rPr lang="ru-RU" altLang="zh-CN" sz="1600" b="1" dirty="0" err="1"/>
              <a:t>Трагман</a:t>
            </a:r>
            <a:endParaRPr lang="ru-RU" altLang="zh-CN" sz="1600" b="1" dirty="0"/>
          </a:p>
          <a:p>
            <a:pPr marL="0" indent="0" eaLnBrk="1" hangingPunct="1">
              <a:buFont typeface="Wingdings 3" panose="05040102010807070707" pitchFamily="18" charset="2"/>
              <a:buChar char=""/>
            </a:pPr>
            <a:r>
              <a:rPr lang="ru-RU" altLang="zh-CN" sz="1600" dirty="0"/>
              <a:t>  Начальник отдела управления расходами финансового управления администрации Апанасенковского муниципального округа Ставропольского края – </a:t>
            </a:r>
            <a:r>
              <a:rPr lang="ru-RU" altLang="zh-CN" sz="1600" b="1" dirty="0"/>
              <a:t>Елена Викторовна Шиянова</a:t>
            </a:r>
          </a:p>
          <a:p>
            <a:pPr marL="0" indent="0" eaLnBrk="1" hangingPunct="1">
              <a:buFont typeface="Wingdings 3" panose="05040102010807070707" pitchFamily="18" charset="2"/>
              <a:buChar char=""/>
            </a:pPr>
            <a:r>
              <a:rPr lang="ru-RU" altLang="zh-CN" sz="1600" dirty="0"/>
              <a:t>  Начальник отдела бухгалтерского учета, отчетности и контроля финансового управления администрации Апанасенковского муниципального округа Ставропольского края – </a:t>
            </a:r>
            <a:r>
              <a:rPr lang="ru-RU" altLang="zh-CN" sz="1600" b="1" dirty="0"/>
              <a:t>Татьяна Васильевна Юшко</a:t>
            </a:r>
            <a:endParaRPr lang="ru-RU" altLang="ru-RU" sz="1600" dirty="0"/>
          </a:p>
        </p:txBody>
      </p:sp>
      <p:sp>
        <p:nvSpPr>
          <p:cNvPr id="115715" name="Заголовок 8">
            <a:extLst>
              <a:ext uri="{FF2B5EF4-FFF2-40B4-BE49-F238E27FC236}">
                <a16:creationId xmlns:a16="http://schemas.microsoft.com/office/drawing/2014/main" id="{221D6F4A-460E-440C-A9ED-A629D15367F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19051" y="-3175"/>
            <a:ext cx="12199939" cy="933450"/>
          </a:xfrm>
          <a:prstGeom prst="rect">
            <a:avLst/>
          </a:prstGeom>
          <a:blipFill dpi="0" rotWithShape="1">
            <a:blip r:embed="rId4">
              <a:alphaModFix amt="8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ym typeface="SimSun" panose="02010600030101010101" pitchFamily="2" charset="-122"/>
              </a:rPr>
              <a:t>Финансовое управление администрации Апанасенковского муниципального округа Ставропольского края</a:t>
            </a:r>
            <a:endParaRPr lang="ru-RU" altLang="ru-RU" sz="1800" b="1">
              <a:solidFill>
                <a:srgbClr val="000000"/>
              </a:solidFill>
              <a:ea typeface="Microsoft YaHei" panose="020B0503020204020204" pitchFamily="34" charset="-122"/>
              <a:sym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787900" y="998538"/>
            <a:ext cx="276066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latin typeface="Cambria" panose="02040503050406030204" pitchFamily="18" charset="0"/>
              </a:rPr>
              <a:t>1. Численность населения 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1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8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6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4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300" b="1" dirty="0">
              <a:latin typeface="Cambria" panose="020405030504060302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200" b="1" dirty="0">
              <a:latin typeface="Cambria" panose="02040503050406030204" pitchFamily="18" charset="0"/>
            </a:endParaRPr>
          </a:p>
        </p:txBody>
      </p:sp>
      <p:pic>
        <p:nvPicPr>
          <p:cNvPr id="44038" name="Изображение 14" descr="depositphotos_8103076-stock-illustration-passengers">
            <a:extLst>
              <a:ext uri="{FF2B5EF4-FFF2-40B4-BE49-F238E27FC236}">
                <a16:creationId xmlns:a16="http://schemas.microsoft.com/office/drawing/2014/main" id="{F82E0EA4-56FD-4B4F-A001-593D52DDC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40" t="539" r="9474" b="66206"/>
          <a:stretch>
            <a:fillRect/>
          </a:stretch>
        </p:blipFill>
        <p:spPr bwMode="auto">
          <a:xfrm>
            <a:off x="708566" y="5600920"/>
            <a:ext cx="20986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Изображение 15" descr="depositphotos_8103076-stock-illustration-passengers">
            <a:extLst>
              <a:ext uri="{FF2B5EF4-FFF2-40B4-BE49-F238E27FC236}">
                <a16:creationId xmlns:a16="http://schemas.microsoft.com/office/drawing/2014/main" id="{713C6EC2-0736-4825-89D7-113114281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7" t="36011" r="48640" b="32951"/>
          <a:stretch>
            <a:fillRect/>
          </a:stretch>
        </p:blipFill>
        <p:spPr bwMode="auto">
          <a:xfrm>
            <a:off x="10658477" y="5863660"/>
            <a:ext cx="1543051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250623"/>
              </p:ext>
            </p:extLst>
          </p:nvPr>
        </p:nvGraphicFramePr>
        <p:xfrm>
          <a:off x="497737" y="1338131"/>
          <a:ext cx="11196540" cy="458244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16669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1804333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1072991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585707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83437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83437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585016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82749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585707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9163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233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466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537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населения  (среднегодовая)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человек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29,83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29,47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29,09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28,72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28,79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28,44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28,51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6537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Общий коэффициент рождаемости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родившихся на 1000 человек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8,49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8,71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8,76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9,03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9,03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659017"/>
                  </a:ext>
                </a:extLst>
              </a:tr>
              <a:tr h="6537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Общий коэффициент смертности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умерших на 1000 человек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16,39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15,84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15,46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15,78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15,64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15,43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7224"/>
                  </a:ext>
                </a:extLst>
              </a:tr>
              <a:tr h="6537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Коэффициент естественного прироста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 1000 человек населения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-4,36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-8,11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-7,73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-7,32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-7,14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-6,89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-6,53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-6,87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-6,61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-6,42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208382"/>
                  </a:ext>
                </a:extLst>
              </a:tr>
              <a:tr h="43584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прибывших на территорию района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человек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68194"/>
                  </a:ext>
                </a:extLst>
              </a:tr>
              <a:tr h="43584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выбывших с территории района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человек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05325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Апанасенковского муниципального округа Ставропольского края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641985" y="962575"/>
            <a:ext cx="392808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latin typeface="Cambria" panose="02040503050406030204" pitchFamily="18" charset="0"/>
              </a:rPr>
              <a:t>2. Промышленное производство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1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8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6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4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300" b="1" dirty="0">
              <a:latin typeface="Cambria" panose="020405030504060302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2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50349"/>
              </p:ext>
            </p:extLst>
          </p:nvPr>
        </p:nvGraphicFramePr>
        <p:xfrm>
          <a:off x="406138" y="1258954"/>
          <a:ext cx="11379736" cy="54458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6379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866293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84851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555795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62908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550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5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54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всего по промышленным видам деятельности (С+D)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152,27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169,95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170,22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170,97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175,58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176,56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177,83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181,80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183,66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185,37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45169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в действующих ценах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102,94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103,72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  <a:tr h="2168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Обрабатывающие производства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236350"/>
                  </a:ext>
                </a:extLst>
              </a:tr>
              <a:tr h="66249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- РАЗДЕЛ С: Обрабатывающие производства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29,60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24,79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659017"/>
                  </a:ext>
                </a:extLst>
              </a:tr>
              <a:tr h="752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отгрузки- РАЗДЕЛ С: Обрабатывающие производства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действующих ценах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7224"/>
                  </a:ext>
                </a:extLst>
              </a:tr>
              <a:tr h="33124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Обеспечение электрической энергией, газом и паром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208382"/>
                  </a:ext>
                </a:extLst>
              </a:tr>
              <a:tr h="82811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- РАЗДЕЛ Д: Обеспечение электрической энергией, газом и паром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171,20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127,48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140,20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144,97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145,81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151,20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152,37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156,49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159,53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68194"/>
                  </a:ext>
                </a:extLst>
              </a:tr>
              <a:tr h="752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роста отгрузки - РАЗДЕЛ Д: Обеспечение электрической энергией, газом и паром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действующих ценах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74,50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110,00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053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721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641985" y="962575"/>
            <a:ext cx="392808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latin typeface="Cambria" panose="02040503050406030204" pitchFamily="18" charset="0"/>
              </a:rPr>
              <a:t>3. Сельское хозяйство</a:t>
            </a: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1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8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6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400" b="1" dirty="0">
              <a:latin typeface="Cambria" panose="020405030504060302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300" b="1" dirty="0">
              <a:latin typeface="Cambria" panose="020405030504060302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2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888581"/>
              </p:ext>
            </p:extLst>
          </p:nvPr>
        </p:nvGraphicFramePr>
        <p:xfrm>
          <a:off x="406138" y="1258954"/>
          <a:ext cx="11379734" cy="56168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6379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466165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68216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550984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756444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550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5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54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Продукция сельского хозяйства 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5253,40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5277,23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5618,85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5655,77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5793,03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5838,94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5882,00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6043,23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6121,42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6165,60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6347,80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6461,77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45169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производства продукции сельского хозяйства 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сопоставимых ценах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98,70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85,10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97,35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  <a:tr h="2168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Продукция сельского хозяйства в хозяйствах всех категорий, в том числе: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236350"/>
                  </a:ext>
                </a:extLst>
              </a:tr>
              <a:tr h="66249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Продукция растениеводства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3477,10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3412,28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4128,35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4268,71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4256,33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4290,06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4439,46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4440,16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4497,61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4653,51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8580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4663,94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4747,68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659017"/>
                  </a:ext>
                </a:extLst>
              </a:tr>
              <a:tr h="752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производства продукции растениеводства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сопоставимых ценах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7224"/>
                  </a:ext>
                </a:extLst>
              </a:tr>
              <a:tr h="33124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Продукция животноводства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млн. руб.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1776,30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1864,96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1490,50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1387,06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1536,70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858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1548,88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1442,54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1603,07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1623,81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1512,09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1683,86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7620"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1714,09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208382"/>
                  </a:ext>
                </a:extLst>
              </a:tr>
              <a:tr h="82811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Индекс производства продукции животноводства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 предыдущему году в сопоставимых ценах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68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9063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8">
            <a:extLst>
              <a:ext uri="{FF2B5EF4-FFF2-40B4-BE49-F238E27FC236}">
                <a16:creationId xmlns:a16="http://schemas.microsoft.com/office/drawing/2014/main" id="{FD43F87A-3A35-4F5E-B1AA-9814743D7A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93" y="-4762"/>
            <a:ext cx="12199937" cy="9334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Основные показатели </a:t>
            </a:r>
            <a:r>
              <a:rPr lang="ru-RU" altLang="en-US" sz="1800" b="1" dirty="0">
                <a:sym typeface="SimSun" panose="02010600030101010101" pitchFamily="2" charset="-122"/>
              </a:rPr>
              <a:t>развития </a:t>
            </a: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экономики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>
                <a:latin typeface="Cambria" panose="02040503050406030204" pitchFamily="18" charset="0"/>
                <a:sym typeface="SimSun" panose="02010600030101010101" pitchFamily="2" charset="-122"/>
              </a:rPr>
              <a:t> Апанасенковского муниципального округа Ставропольского края </a:t>
            </a:r>
          </a:p>
        </p:txBody>
      </p:sp>
      <p:sp>
        <p:nvSpPr>
          <p:cNvPr id="44035" name="Объект 2">
            <a:extLst>
              <a:ext uri="{FF2B5EF4-FFF2-40B4-BE49-F238E27FC236}">
                <a16:creationId xmlns:a16="http://schemas.microsoft.com/office/drawing/2014/main" id="{0D568550-A4B1-4F08-8C15-9852BC5E533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203646" y="941408"/>
            <a:ext cx="805450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ru-RU" altLang="zh-CN" sz="1400" b="1" dirty="0">
                <a:cs typeface="Times New Roman" panose="02020603050405020304" pitchFamily="18" charset="0"/>
              </a:rPr>
              <a:t>4. Производство важнейших видов продукции в натуральном выражении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ru-RU" altLang="zh-CN" sz="1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0BBB3D-3A31-491B-A9B8-61211D30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681495"/>
              </p:ext>
            </p:extLst>
          </p:nvPr>
        </p:nvGraphicFramePr>
        <p:xfrm>
          <a:off x="406138" y="1258954"/>
          <a:ext cx="11379735" cy="526413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6379">
                  <a:extLst>
                    <a:ext uri="{9D8B030D-6E8A-4147-A177-3AD203B41FA5}">
                      <a16:colId xmlns:a16="http://schemas.microsoft.com/office/drawing/2014/main" val="1660228307"/>
                    </a:ext>
                  </a:extLst>
                </a:gridCol>
                <a:gridCol w="2866293">
                  <a:extLst>
                    <a:ext uri="{9D8B030D-6E8A-4147-A177-3AD203B41FA5}">
                      <a16:colId xmlns:a16="http://schemas.microsoft.com/office/drawing/2014/main" val="3816892728"/>
                    </a:ext>
                  </a:extLst>
                </a:gridCol>
                <a:gridCol w="884851">
                  <a:extLst>
                    <a:ext uri="{9D8B030D-6E8A-4147-A177-3AD203B41FA5}">
                      <a16:colId xmlns:a16="http://schemas.microsoft.com/office/drawing/2014/main" val="400474063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14188598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5158908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4049812201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08831332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995488584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07600710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233248757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121475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232506925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3737004727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376930110"/>
                    </a:ext>
                  </a:extLst>
                </a:gridCol>
                <a:gridCol w="609351">
                  <a:extLst>
                    <a:ext uri="{9D8B030D-6E8A-4147-A177-3AD203B41FA5}">
                      <a16:colId xmlns:a16="http://schemas.microsoft.com/office/drawing/2014/main" val="1483195354"/>
                    </a:ext>
                  </a:extLst>
                </a:gridCol>
              </a:tblGrid>
              <a:tr h="13550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Отчет 2020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-6858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49122"/>
                  </a:ext>
                </a:extLst>
              </a:tr>
              <a:tr h="135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-98425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30477"/>
                  </a:ext>
                </a:extLst>
              </a:tr>
              <a:tr h="54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консерва</a:t>
                      </a:r>
                    </a:p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тивный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базовый вариант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целевой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вариант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87703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Валовой сбор зерна (в весе после доработки)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369,95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306,90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350,10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355,00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368,00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368,60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369,00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370,00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373,00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375,00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5606"/>
                  </a:ext>
                </a:extLst>
              </a:tr>
              <a:tr h="60226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Валовой сбор масличных культур – всего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67353"/>
                  </a:ext>
                </a:extLst>
              </a:tr>
              <a:tr h="45169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том числе подсолнечника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142463"/>
                  </a:ext>
                </a:extLst>
              </a:tr>
              <a:tr h="2168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Валовой сбор картофеля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236350"/>
                  </a:ext>
                </a:extLst>
              </a:tr>
              <a:tr h="66249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Валовой сбор овощей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659017"/>
                  </a:ext>
                </a:extLst>
              </a:tr>
              <a:tr h="752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Скот и птица на убой в живом весе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8,58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8,57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7,54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6,90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6,75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6,75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7224"/>
                  </a:ext>
                </a:extLst>
              </a:tr>
              <a:tr h="33124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Молоко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24,34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23,68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22,45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22,35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22,45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208382"/>
                  </a:ext>
                </a:extLst>
              </a:tr>
              <a:tr h="82811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Яйца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 тонн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68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231582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0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1_Default Desig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3100</TotalTime>
  <Words>10793</Words>
  <Application>Microsoft Office PowerPoint</Application>
  <PresentationFormat>Широкоэкранный</PresentationFormat>
  <Paragraphs>3480</Paragraphs>
  <Slides>59</Slides>
  <Notes>55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59</vt:i4>
      </vt:variant>
    </vt:vector>
  </HeadingPairs>
  <TitlesOfParts>
    <vt:vector size="78" baseType="lpstr">
      <vt:lpstr>Arial</vt:lpstr>
      <vt:lpstr>Calibri</vt:lpstr>
      <vt:lpstr>Calibri Light</vt:lpstr>
      <vt:lpstr>Cambria</vt:lpstr>
      <vt:lpstr>Times New Roman</vt:lpstr>
      <vt:lpstr>Wingdings</vt:lpstr>
      <vt:lpstr>Wingdings 3</vt:lpstr>
      <vt:lpstr>1_Default Design</vt:lpstr>
      <vt:lpstr>2_Default Design</vt:lpstr>
      <vt:lpstr>3_Default Design</vt:lpstr>
      <vt:lpstr>4_Default Design</vt:lpstr>
      <vt:lpstr>6_Default Design</vt:lpstr>
      <vt:lpstr>10_Default Design</vt:lpstr>
      <vt:lpstr>11_Default Design</vt:lpstr>
      <vt:lpstr>6_Тема Office</vt:lpstr>
      <vt:lpstr>5_Тема Office</vt:lpstr>
      <vt:lpstr>Microsoft Excel Chart</vt:lpstr>
      <vt:lpstr>Worksheet</vt:lpstr>
      <vt:lpstr>Equation.KSEE3</vt:lpstr>
      <vt:lpstr>Открытый бюджет Апанасенковского муниципального округа Ставропольского края  на 2022 год и плановый период 2023 и 2024 годов (по решению Cовета АМОСК от 21 декабря 2021г. № 222)</vt:lpstr>
      <vt:lpstr>Административно-территориальное деление Ставропольского края</vt:lpstr>
      <vt:lpstr>Административно-территориальное деление Апанасенковского муниципального округа Ставропольского края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Апанасенковского муниципального округа Ставропольского края  по разделам, подразделам на 2022 – 2024 годы</vt:lpstr>
      <vt:lpstr>Расходы бюджета Апанасенковского муниципального округа Ставропольского края  по разделам, подразделам на 2022 – 2024 годы</vt:lpstr>
      <vt:lpstr>Расходы бюджета Апанасенковского муниципального округа Ставропольского края  по видам расходов на 2022 – 2024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решения совета Апанасенковского муниципального района Ставропольского края за 2015 год</dc:title>
  <dc:creator>Марина Макарова</dc:creator>
  <cp:lastModifiedBy>Елена Трагман</cp:lastModifiedBy>
  <cp:revision>658</cp:revision>
  <cp:lastPrinted>2021-12-21T13:53:52Z</cp:lastPrinted>
  <dcterms:created xsi:type="dcterms:W3CDTF">2016-05-11T11:15:00Z</dcterms:created>
  <dcterms:modified xsi:type="dcterms:W3CDTF">2021-12-22T08:36:13Z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1049-11.2.0.9052</vt:lpwstr>
  </property>
</Properties>
</file>