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6"/>
  </p:notesMasterIdLst>
  <p:sldIdLst>
    <p:sldId id="315" r:id="rId2"/>
    <p:sldId id="316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1" r:id="rId17"/>
    <p:sldId id="333" r:id="rId18"/>
    <p:sldId id="296" r:id="rId19"/>
    <p:sldId id="301" r:id="rId20"/>
    <p:sldId id="304" r:id="rId21"/>
    <p:sldId id="335" r:id="rId22"/>
    <p:sldId id="307" r:id="rId23"/>
    <p:sldId id="336" r:id="rId24"/>
    <p:sldId id="337" r:id="rId25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B94FF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/>
    <p:restoredTop sz="82005"/>
  </p:normalViewPr>
  <p:slideViewPr>
    <p:cSldViewPr snapToGrid="0" snapToObjects="1">
      <p:cViewPr varScale="1">
        <p:scale>
          <a:sx n="95" d="100"/>
          <a:sy n="95" d="100"/>
        </p:scale>
        <p:origin x="-11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33F96-C781-8644-A4C8-62710A4C86DD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BC8BCA-E364-7B4F-8040-695DB304F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2185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4653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03568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5182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5182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51825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/>
              <a:t>Представление способов достижения цели, улучшений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40627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/>
              <a:t>Представление способов достижения цели, улучшений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40627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/>
              <a:t>Представление способов достижения цели, улучшений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40627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63171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56135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5037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Слайды 3-11 заполняются по каждому из процессов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5312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8646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3467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3467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6471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6471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6471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690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C8BCA-E364-7B4F-8040-695DB304F02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6667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6F10BA-9A55-504C-A6F2-4350D3EDE9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36395BF-1857-3D40-A0BB-470C6AE3BC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6322351-7691-4645-86E9-9CBFFDC9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64B69EE-B513-D647-9F8D-3BD497EA8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A3856D2-706F-0B4C-A104-86A434F43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9491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8459DA-4CFC-DE4B-B783-A95DFA58E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3301DEE-31F4-E641-B38B-6C4E2FEF0D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DC97013-0F27-3D4E-9570-30D0EA69E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E5F8A33-D1F8-FB40-BB83-7CBDDC0B7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9360516-C1BE-E74D-9786-B9F76B183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0916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EC524F8-0331-154B-8AE5-3080722F90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DECB74A-66E4-D04F-9248-2DEF748AF3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C08DC0A-776D-ED4E-873B-25942FE6A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408A911-A50E-AF43-A295-F713E3CC7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68BF016-D2B5-BC46-9C4A-0C177B6E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7553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BA49A9-C945-AF42-A19D-6916146EB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6C29F0F-508F-CC44-8589-10994DB95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D556767-EF5E-2F45-AE34-46B431094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28DAC88-10B3-CE4E-8174-D0CE26DD2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FABA8A4-567E-3245-8069-7276E3ED6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872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AFB8DD-158D-8B4A-B534-47DECE66D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43EE21B-CA8A-5E45-9EDE-82EFE3838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35D01A7-AEFE-1C49-9128-E83E1770E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7B0F968-A0D0-DA42-9CC6-883A5680E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FAC385-B5D4-EF4B-AFE4-19DC727B6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0583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05913B-2149-714E-9076-599251159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1F6CF1-A72D-0044-9FB2-C4C1CA9037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5253480-CAF9-6243-AEE3-E15949A5B5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B010C65-E1BC-6345-A3A1-F42098ACE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3341213-F576-1244-88C5-E93423956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D4641D6-7B39-6244-8FF0-94122E324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1932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1A780E-C18D-8A45-BCDE-8987A2637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01282C8-653A-BA4B-8131-1AA5A012CE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F844563-29E2-8F43-881C-21C646EEA4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1A9E8B5-DF44-B948-A05A-8EC0C969AC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889706F-B5D7-EF48-B07C-56E4C5297D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FBE24B2-85D9-BC45-8A83-22F8A6D3E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CB7EED3-85A9-0148-83CA-5C54BB268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F2CB08F-6B96-AE42-923F-95A090FF7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7972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A930E1-FDAC-E94E-8C73-9C7BC42C9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F808F94-4E6F-F24C-8D4D-8D1D3AA02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C4AA074-C8C7-1346-AA06-85A0CFF73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E3505C1-ECB0-DF46-8978-35A343B43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8706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EB6267E-695B-7840-9B97-85467BB1B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0BD4332-E72F-BA4A-B13C-AC4F371C8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BDD3FA6-1634-F446-9B3B-A0539BF3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9426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9CE9CE-47C9-F04C-BA5A-B3F23FBFE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3C2F0FF-AA76-484E-81E2-212A9080E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15FA011-85AD-4647-8408-9D4E801CA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3A3D7C3-FE1B-7846-8914-2F95BB87E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63137D7-993E-434C-944C-9CB49543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8731FD0-BB65-3349-BB0D-5DF0EB578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3467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EF0414-84B1-CF45-A73A-340A9E155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569B254-0E97-9B45-B2DC-C6AB459732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BBE33F0-E25C-414E-A074-DEAE7A3F1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83BE9AD-753E-7046-BECA-24925F6A7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8C759D6-D6CA-7242-97E7-53231725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908C2-0FA4-F14B-85D2-76FE250CD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430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66364C-C5C2-6840-92C2-F432126AD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4C70E5F-6C16-4D4E-BAEA-5491877883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A8E70F-0A43-E947-8A4C-1375846DCB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4F017-FB55-CD4C-BD71-05129FB83070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14BBC68-231B-3F4C-901D-44DA1FAFE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E4FE87-D2EB-A645-AF62-600FE3EF16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66021-3824-A745-8F8C-6576EF5325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4722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65918B-BD10-4342-89E9-C1A1CF6303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37806"/>
            <a:ext cx="9144000" cy="312202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Проект «Эффективный регион»</a:t>
            </a:r>
            <a:br>
              <a:rPr lang="ru-RU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Об итогах реализации проекта </a:t>
            </a:r>
            <a:br>
              <a:rPr lang="ru-RU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32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Выдача разрешения на строительство</a:t>
            </a:r>
            <a:r>
              <a:rPr lang="ru-RU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ru-RU" sz="32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C44F55C-2D1F-3843-888B-5B27341778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247284"/>
            <a:ext cx="1143711" cy="134154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24000" y="773723"/>
            <a:ext cx="9579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cs typeface="Calibri" panose="020F0502020204030204" pitchFamily="34" charset="0"/>
              </a:rPr>
              <a:t>Администрация Апанасенковского муниципального округа Ставропольского края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500" y="232255"/>
            <a:ext cx="12065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134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1887" y="413129"/>
            <a:ext cx="9309849" cy="86301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КАРТА ИДЕЛЬНОГО СОСТОЯНИЯ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1463" y="204850"/>
            <a:ext cx="913313" cy="10712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240" y="204850"/>
            <a:ext cx="1206500" cy="13716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1576450"/>
            <a:ext cx="12191999" cy="508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8437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КАРТА ИДЕЛЬНОГО СОСТОЯНИЯ   </a:t>
            </a:r>
            <a:br>
              <a:rPr lang="ru-RU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(продолжение)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55" y="319088"/>
            <a:ext cx="1206500" cy="1371600"/>
          </a:xfrm>
          <a:prstGeom prst="rect">
            <a:avLst/>
          </a:prstGeom>
        </p:spPr>
      </p:pic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8200" y="2042050"/>
            <a:ext cx="10515600" cy="391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4954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6673" y="703385"/>
            <a:ext cx="9636924" cy="64309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КАРТА ЦЕЛЕВОГО СОСТОЯНИЯ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3597" y="486894"/>
            <a:ext cx="913313" cy="10712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423" y="331774"/>
            <a:ext cx="1206500" cy="1371600"/>
          </a:xfrm>
          <a:prstGeom prst="rect">
            <a:avLst/>
          </a:prstGeom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1971301"/>
            <a:ext cx="12192000" cy="453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427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6673" y="703385"/>
            <a:ext cx="9636924" cy="64309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КАРТА ЦЕЛЕВОГО СОСТОЯНИЯ (продолжение)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3597" y="486894"/>
            <a:ext cx="913313" cy="10712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780" y="186585"/>
            <a:ext cx="1206500" cy="1371600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1702719"/>
            <a:ext cx="12191999" cy="445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5532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6673" y="703385"/>
            <a:ext cx="9636924" cy="64309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КАРТА ЦЕЛЕВОГО СОСТОЯНИЯ (продолжение)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3597" y="486894"/>
            <a:ext cx="913313" cy="10712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688" y="323681"/>
            <a:ext cx="1206500" cy="13716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2256262"/>
            <a:ext cx="12192000" cy="415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914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0CCE4CCA-2960-D849-ABC3-22157E91A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39849"/>
            <a:ext cx="11003280" cy="5295653"/>
          </a:xfrm>
        </p:spPr>
        <p:txBody>
          <a:bodyPr/>
          <a:lstStyle/>
          <a:p>
            <a:pPr marL="0" indent="0" fontAlgn="base">
              <a:buNone/>
            </a:pPr>
            <a:endParaRPr lang="ru-RU" i="1" dirty="0" smtClean="0"/>
          </a:p>
          <a:p>
            <a:pPr marL="0" indent="0" fontAlgn="base">
              <a:buNone/>
            </a:pP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12162" y="341438"/>
            <a:ext cx="5426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ВОЗМОЖНОЕ РЕШЕНИЕ ПРОБЛЕМ</a:t>
            </a:r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5987" y="79828"/>
            <a:ext cx="920017" cy="1051057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6855543"/>
              </p:ext>
            </p:extLst>
          </p:nvPr>
        </p:nvGraphicFramePr>
        <p:xfrm>
          <a:off x="232979" y="1270001"/>
          <a:ext cx="11746603" cy="33643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32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34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183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9759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4585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300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9526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9815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6316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4122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№ п/п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Проблема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Коренная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причина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Предполагаемые решения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Вклад в цель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Как мы хотим повлиять на проблему*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73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cs typeface="Times New Roman" pitchFamily="18" charset="0"/>
                        </a:rPr>
                        <a:t>Решить полностью</a:t>
                      </a:r>
                      <a:endParaRPr lang="ru-RU" sz="8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cs typeface="Times New Roman" pitchFamily="18" charset="0"/>
                        </a:rPr>
                        <a:t>Решить частично</a:t>
                      </a:r>
                      <a:endParaRPr lang="ru-RU" sz="8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cs typeface="Times New Roman" pitchFamily="18" charset="0"/>
                        </a:rPr>
                        <a:t>Решение не планируется</a:t>
                      </a:r>
                      <a:endParaRPr lang="ru-RU" sz="8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cs typeface="Times New Roman" pitchFamily="18" charset="0"/>
                        </a:rPr>
                        <a:t>Другое</a:t>
                      </a:r>
                      <a:endParaRPr lang="ru-RU" sz="8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1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2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4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5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6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7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8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9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807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1.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Отсутствие необходимых знаний у </a:t>
                      </a: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застройщика </a:t>
                      </a:r>
                      <a:r>
                        <a:rPr lang="ru-RU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о возможности получения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cs typeface="Times New Roman" pitchFamily="18" charset="0"/>
                        </a:rPr>
                        <a:t> услуги </a:t>
                      </a:r>
                      <a:r>
                        <a:rPr lang="ru-RU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через </a:t>
                      </a: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ЕПГУ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marL="228600" marR="0" indent="-228600" algn="just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Отсутствует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информация в местах общего доступа.</a:t>
                      </a:r>
                    </a:p>
                    <a:p>
                      <a:pPr marL="228600" marR="0" indent="-228600" algn="just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Информация не размещалась/систематически не актуализировалась администрацией в общем доступе.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3. 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При обращении за получением услуги 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МФЦ, администрация не вправе отказать в приеме документов, мотивировав необходимостью подачи заявления через ЕПГУ.</a:t>
                      </a:r>
                      <a:endParaRPr lang="ru-RU" sz="1000" b="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 i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Разработка памяток о порядке и условиях получения услуги в электронном виде, пошаговых инструкций о порядке подачи заявления и документов на  ЕПГУ.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 i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Размещение памяток/пошаговых инструкций на сайте администрации, </a:t>
                      </a:r>
                      <a:r>
                        <a:rPr lang="ru-RU" sz="1000" b="0" i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 pitchFamily="18" charset="0"/>
                        </a:rPr>
                        <a:t>информационных стендах администрации, информационных стендах и в зоне «Цифрового куратора» МФЦ.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 i="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  </a:t>
                      </a:r>
                      <a:r>
                        <a:rPr lang="ru-RU" sz="1000" i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Информирование граждан о возможности получения</a:t>
                      </a:r>
                      <a:r>
                        <a:rPr lang="ru-RU" sz="1000" i="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услуги через</a:t>
                      </a:r>
                      <a:r>
                        <a:rPr lang="ru-RU" sz="1000" i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ЕПГУ при их обращении в администрацию, в том числе в 100% случаев при обращении граждан по телефону.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 Информирование об порядке предоставления услуги в социальных сетях</a:t>
                      </a:r>
                      <a:r>
                        <a:rPr lang="ru-RU" sz="1000" b="0" i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 pitchFamily="18" charset="0"/>
                        </a:rPr>
                        <a:t>,  в  печатных изданиях и иных средствах массовой информации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0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Консультативная</a:t>
                      </a:r>
                      <a:r>
                        <a:rPr lang="ru-RU" sz="10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 работа с сотрудниками МФЦ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увеличению доли обращений заявителей через ЕПГУ.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Увеличение количества заявлений,</a:t>
                      </a:r>
                      <a:r>
                        <a:rPr lang="ru-RU" sz="1000" i="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поданных через ЕПГУ –до 30% </a:t>
                      </a: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cs typeface="Times New Roman" pitchFamily="18" charset="0"/>
                        </a:rPr>
                        <a:t>X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147" y="171164"/>
            <a:ext cx="891866" cy="1013911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6106198"/>
              </p:ext>
            </p:extLst>
          </p:nvPr>
        </p:nvGraphicFramePr>
        <p:xfrm>
          <a:off x="232978" y="4661523"/>
          <a:ext cx="11746603" cy="20468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3278">
                  <a:extLst>
                    <a:ext uri="{9D8B030D-6E8A-4147-A177-3AD203B41FA5}">
                      <a16:colId xmlns:a16="http://schemas.microsoft.com/office/drawing/2014/main" xmlns="" val="236567078"/>
                    </a:ext>
                  </a:extLst>
                </a:gridCol>
                <a:gridCol w="1293488">
                  <a:extLst>
                    <a:ext uri="{9D8B030D-6E8A-4147-A177-3AD203B41FA5}">
                      <a16:colId xmlns:a16="http://schemas.microsoft.com/office/drawing/2014/main" xmlns="" val="1986836213"/>
                    </a:ext>
                  </a:extLst>
                </a:gridCol>
                <a:gridCol w="2357049">
                  <a:extLst>
                    <a:ext uri="{9D8B030D-6E8A-4147-A177-3AD203B41FA5}">
                      <a16:colId xmlns:a16="http://schemas.microsoft.com/office/drawing/2014/main" xmlns="" val="819695791"/>
                    </a:ext>
                  </a:extLst>
                </a:gridCol>
                <a:gridCol w="3764571">
                  <a:extLst>
                    <a:ext uri="{9D8B030D-6E8A-4147-A177-3AD203B41FA5}">
                      <a16:colId xmlns:a16="http://schemas.microsoft.com/office/drawing/2014/main" xmlns="" val="3298409160"/>
                    </a:ext>
                  </a:extLst>
                </a:gridCol>
                <a:gridCol w="1318617">
                  <a:extLst>
                    <a:ext uri="{9D8B030D-6E8A-4147-A177-3AD203B41FA5}">
                      <a16:colId xmlns:a16="http://schemas.microsoft.com/office/drawing/2014/main" xmlns="" val="1486058367"/>
                    </a:ext>
                  </a:extLst>
                </a:gridCol>
                <a:gridCol w="553005">
                  <a:extLst>
                    <a:ext uri="{9D8B030D-6E8A-4147-A177-3AD203B41FA5}">
                      <a16:colId xmlns:a16="http://schemas.microsoft.com/office/drawing/2014/main" xmlns="" val="3685559084"/>
                    </a:ext>
                  </a:extLst>
                </a:gridCol>
                <a:gridCol w="595268">
                  <a:extLst>
                    <a:ext uri="{9D8B030D-6E8A-4147-A177-3AD203B41FA5}">
                      <a16:colId xmlns:a16="http://schemas.microsoft.com/office/drawing/2014/main" xmlns="" val="809696287"/>
                    </a:ext>
                  </a:extLst>
                </a:gridCol>
                <a:gridCol w="598158">
                  <a:extLst>
                    <a:ext uri="{9D8B030D-6E8A-4147-A177-3AD203B41FA5}">
                      <a16:colId xmlns:a16="http://schemas.microsoft.com/office/drawing/2014/main" xmlns="" val="2964427844"/>
                    </a:ext>
                  </a:extLst>
                </a:gridCol>
                <a:gridCol w="763169">
                  <a:extLst>
                    <a:ext uri="{9D8B030D-6E8A-4147-A177-3AD203B41FA5}">
                      <a16:colId xmlns:a16="http://schemas.microsoft.com/office/drawing/2014/main" xmlns="" val="3678648582"/>
                    </a:ext>
                  </a:extLst>
                </a:gridCol>
              </a:tblGrid>
              <a:tr h="2046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Отсутствие у заказчиков-застройщиков ЭЦП для подачи заявления через портал «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Гос.Услуг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возможность подачи заявления через МФЦ;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возможность подачи заявления лично в отдел архитектуры и градостроительства администрации Апанасенковского района Ставропольского края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Информирование заказчиков-застройщиков о возможности подачи заявления через ЕПГУ;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2)вручение  пошаговой инструкции  по заполнению заявления о предоставлении муниципальной услуги на портале РГПУ;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3) оказание практической помощи в заполнении заявления о предоставлении муниципальной услуги на портале РГПУ; 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Увеличение количества заявлений, поданных через ЕПГУ –до 30%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7094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506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0CCE4CCA-2960-D849-ABC3-22157E91A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39849"/>
            <a:ext cx="11003280" cy="5295653"/>
          </a:xfrm>
        </p:spPr>
        <p:txBody>
          <a:bodyPr/>
          <a:lstStyle/>
          <a:p>
            <a:pPr marL="0" indent="0" fontAlgn="base">
              <a:buNone/>
            </a:pPr>
            <a:endParaRPr lang="ru-RU" i="1" dirty="0" smtClean="0"/>
          </a:p>
          <a:p>
            <a:pPr marL="0" indent="0" fontAlgn="base">
              <a:buNone/>
            </a:pP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21155" y="79828"/>
            <a:ext cx="3549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ВОЗМОЖНОЕ РЕШЕНИЕ ПРОБЛЕМ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360" y="79828"/>
            <a:ext cx="382644" cy="437145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5406418"/>
              </p:ext>
            </p:extLst>
          </p:nvPr>
        </p:nvGraphicFramePr>
        <p:xfrm>
          <a:off x="266700" y="776639"/>
          <a:ext cx="11759302" cy="23756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38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48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595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686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200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360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9591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9880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6399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759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№ п/п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Проблема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Коренная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причина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Предполагаемые решения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Вклад в цель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Как мы хотим повлиять на проблему*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1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cs typeface="Times New Roman" pitchFamily="18" charset="0"/>
                        </a:rPr>
                        <a:t>Решить полностью</a:t>
                      </a:r>
                      <a:endParaRPr lang="ru-RU" sz="8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cs typeface="Times New Roman" pitchFamily="18" charset="0"/>
                        </a:rPr>
                        <a:t>Решить частично</a:t>
                      </a:r>
                      <a:endParaRPr lang="ru-RU" sz="8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cs typeface="Times New Roman" pitchFamily="18" charset="0"/>
                        </a:rPr>
                        <a:t>Решение не планируется</a:t>
                      </a:r>
                      <a:endParaRPr lang="ru-RU" sz="8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+mn-lt"/>
                          <a:cs typeface="Times New Roman" pitchFamily="18" charset="0"/>
                        </a:rPr>
                        <a:t>Другое</a:t>
                      </a:r>
                      <a:endParaRPr lang="ru-RU" sz="8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1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4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5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6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7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cs typeface="Times New Roman" pitchFamily="18" charset="0"/>
                        </a:rPr>
                        <a:t>8</a:t>
                      </a:r>
                      <a:endParaRPr lang="ru-RU" sz="100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969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Нежелание застройщиков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подавать заявления через портал «</a:t>
                      </a:r>
                      <a:r>
                        <a:rPr lang="ru-RU" sz="11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Госуслуги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1) низкая компьютерная грамотность;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2) недоверие к безопасности портала;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3) отсутствие технического устройства, позволяющего подать заявление через портал «</a:t>
                      </a:r>
                      <a:r>
                        <a:rPr lang="ru-RU" sz="11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Госуслуги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1)Разработка 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пошаговой инструкции заполнения заявления о предоставлении муниципальной услуги на портале РГПУ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;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2)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оказание практической помощи в заполнении заявления о предоставлении муниципальной услуги на портале РГПУ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;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3) публикация информации о доступности и безопасности портала РГПУ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Увеличение количества заявлений, поданных через ЕПГУ –до 30%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00" y="79828"/>
            <a:ext cx="575681" cy="654458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3118823"/>
              </p:ext>
            </p:extLst>
          </p:nvPr>
        </p:nvGraphicFramePr>
        <p:xfrm>
          <a:off x="266700" y="3194598"/>
          <a:ext cx="11759300" cy="11409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3822">
                  <a:extLst>
                    <a:ext uri="{9D8B030D-6E8A-4147-A177-3AD203B41FA5}">
                      <a16:colId xmlns:a16="http://schemas.microsoft.com/office/drawing/2014/main" xmlns="" val="4088670029"/>
                    </a:ext>
                  </a:extLst>
                </a:gridCol>
                <a:gridCol w="1798720">
                  <a:extLst>
                    <a:ext uri="{9D8B030D-6E8A-4147-A177-3AD203B41FA5}">
                      <a16:colId xmlns:a16="http://schemas.microsoft.com/office/drawing/2014/main" xmlns="" val="3699216487"/>
                    </a:ext>
                  </a:extLst>
                </a:gridCol>
                <a:gridCol w="1855763">
                  <a:extLst>
                    <a:ext uri="{9D8B030D-6E8A-4147-A177-3AD203B41FA5}">
                      <a16:colId xmlns:a16="http://schemas.microsoft.com/office/drawing/2014/main" xmlns="" val="4017713307"/>
                    </a:ext>
                  </a:extLst>
                </a:gridCol>
                <a:gridCol w="3768640">
                  <a:extLst>
                    <a:ext uri="{9D8B030D-6E8A-4147-A177-3AD203B41FA5}">
                      <a16:colId xmlns:a16="http://schemas.microsoft.com/office/drawing/2014/main" xmlns="" val="994559884"/>
                    </a:ext>
                  </a:extLst>
                </a:gridCol>
                <a:gridCol w="1336912">
                  <a:extLst>
                    <a:ext uri="{9D8B030D-6E8A-4147-A177-3AD203B41FA5}">
                      <a16:colId xmlns:a16="http://schemas.microsoft.com/office/drawing/2014/main" xmlns="" val="1644258715"/>
                    </a:ext>
                  </a:extLst>
                </a:gridCol>
                <a:gridCol w="536733">
                  <a:extLst>
                    <a:ext uri="{9D8B030D-6E8A-4147-A177-3AD203B41FA5}">
                      <a16:colId xmlns:a16="http://schemas.microsoft.com/office/drawing/2014/main" xmlns="" val="4016097888"/>
                    </a:ext>
                  </a:extLst>
                </a:gridCol>
                <a:gridCol w="595911">
                  <a:extLst>
                    <a:ext uri="{9D8B030D-6E8A-4147-A177-3AD203B41FA5}">
                      <a16:colId xmlns:a16="http://schemas.microsoft.com/office/drawing/2014/main" xmlns="" val="3648672298"/>
                    </a:ext>
                  </a:extLst>
                </a:gridCol>
                <a:gridCol w="598805">
                  <a:extLst>
                    <a:ext uri="{9D8B030D-6E8A-4147-A177-3AD203B41FA5}">
                      <a16:colId xmlns:a16="http://schemas.microsoft.com/office/drawing/2014/main" xmlns="" val="2671630553"/>
                    </a:ext>
                  </a:extLst>
                </a:gridCol>
                <a:gridCol w="763994">
                  <a:extLst>
                    <a:ext uri="{9D8B030D-6E8A-4147-A177-3AD203B41FA5}">
                      <a16:colId xmlns:a16="http://schemas.microsoft.com/office/drawing/2014/main" xmlns="" val="1783419980"/>
                    </a:ext>
                  </a:extLst>
                </a:gridCol>
              </a:tblGrid>
              <a:tr h="1140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4.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Выписки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cs typeface="Times New Roman" pitchFamily="18" charset="0"/>
                        </a:rPr>
                        <a:t> из </a:t>
                      </a:r>
                      <a:r>
                        <a:rPr lang="ru-RU" sz="1000" baseline="0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Росреестра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cs typeface="Times New Roman" pitchFamily="18" charset="0"/>
                        </a:rPr>
                        <a:t> приходят с задержкой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Портал </a:t>
                      </a:r>
                      <a:r>
                        <a:rPr lang="ru-RU" sz="1000" dirty="0" err="1">
                          <a:effectLst/>
                          <a:latin typeface="+mn-lt"/>
                          <a:cs typeface="Times New Roman" pitchFamily="18" charset="0"/>
                        </a:rPr>
                        <a:t>Росреестра</a:t>
                      </a: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 периодически работает с перебоями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marL="228600" indent="-228600" algn="l">
                        <a:lnSpc>
                          <a:spcPts val="12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Направлять </a:t>
                      </a:r>
                      <a:r>
                        <a:rPr lang="ru-RU" sz="1000" dirty="0">
                          <a:effectLst/>
                          <a:latin typeface="+mn-lt"/>
                          <a:cs typeface="Times New Roman" pitchFamily="18" charset="0"/>
                        </a:rPr>
                        <a:t>межведомственные запросы в первый день приема </a:t>
                      </a:r>
                      <a:r>
                        <a:rPr lang="ru-RU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заявления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0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При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 подачи застройщиком заявлений через ЕПГУ проблема запроса выписок автоматически решается, так как система генерирует их сама</a:t>
                      </a:r>
                      <a:endParaRPr lang="ru-RU" sz="1000" dirty="0" smtClean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Увеличение количества заявлений, поданных через ЕПГУ –до 30%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i="0" baseline="0" dirty="0" smtClean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cs typeface="Times New Roman" pitchFamily="18" charset="0"/>
                        </a:rPr>
                        <a:t>X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144309957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8696391"/>
              </p:ext>
            </p:extLst>
          </p:nvPr>
        </p:nvGraphicFramePr>
        <p:xfrm>
          <a:off x="271462" y="4377857"/>
          <a:ext cx="11754538" cy="15364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3618">
                  <a:extLst>
                    <a:ext uri="{9D8B030D-6E8A-4147-A177-3AD203B41FA5}">
                      <a16:colId xmlns:a16="http://schemas.microsoft.com/office/drawing/2014/main" xmlns="" val="2041381190"/>
                    </a:ext>
                  </a:extLst>
                </a:gridCol>
                <a:gridCol w="1934752">
                  <a:extLst>
                    <a:ext uri="{9D8B030D-6E8A-4147-A177-3AD203B41FA5}">
                      <a16:colId xmlns:a16="http://schemas.microsoft.com/office/drawing/2014/main" xmlns="" val="2083133496"/>
                    </a:ext>
                  </a:extLst>
                </a:gridCol>
                <a:gridCol w="2419073">
                  <a:extLst>
                    <a:ext uri="{9D8B030D-6E8A-4147-A177-3AD203B41FA5}">
                      <a16:colId xmlns:a16="http://schemas.microsoft.com/office/drawing/2014/main" xmlns="" val="3977465940"/>
                    </a:ext>
                  </a:extLst>
                </a:gridCol>
                <a:gridCol w="3066290">
                  <a:extLst>
                    <a:ext uri="{9D8B030D-6E8A-4147-A177-3AD203B41FA5}">
                      <a16:colId xmlns:a16="http://schemas.microsoft.com/office/drawing/2014/main" xmlns="" val="2781096220"/>
                    </a:ext>
                  </a:extLst>
                </a:gridCol>
                <a:gridCol w="1319509">
                  <a:extLst>
                    <a:ext uri="{9D8B030D-6E8A-4147-A177-3AD203B41FA5}">
                      <a16:colId xmlns:a16="http://schemas.microsoft.com/office/drawing/2014/main" xmlns="" val="2415467689"/>
                    </a:ext>
                  </a:extLst>
                </a:gridCol>
                <a:gridCol w="553378">
                  <a:extLst>
                    <a:ext uri="{9D8B030D-6E8A-4147-A177-3AD203B41FA5}">
                      <a16:colId xmlns:a16="http://schemas.microsoft.com/office/drawing/2014/main" xmlns="" val="3711116286"/>
                    </a:ext>
                  </a:extLst>
                </a:gridCol>
                <a:gridCol w="595670">
                  <a:extLst>
                    <a:ext uri="{9D8B030D-6E8A-4147-A177-3AD203B41FA5}">
                      <a16:colId xmlns:a16="http://schemas.microsoft.com/office/drawing/2014/main" xmlns="" val="1397725621"/>
                    </a:ext>
                  </a:extLst>
                </a:gridCol>
                <a:gridCol w="598563">
                  <a:extLst>
                    <a:ext uri="{9D8B030D-6E8A-4147-A177-3AD203B41FA5}">
                      <a16:colId xmlns:a16="http://schemas.microsoft.com/office/drawing/2014/main" xmlns="" val="3156349849"/>
                    </a:ext>
                  </a:extLst>
                </a:gridCol>
                <a:gridCol w="763685">
                  <a:extLst>
                    <a:ext uri="{9D8B030D-6E8A-4147-A177-3AD203B41FA5}">
                      <a16:colId xmlns:a16="http://schemas.microsoft.com/office/drawing/2014/main" xmlns="" val="2682835231"/>
                    </a:ext>
                  </a:extLst>
                </a:gridCol>
              </a:tblGrid>
              <a:tr h="15364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Специалист отдела архитектуры АМО СК работает в режиме многозадачности. 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marL="228600" indent="-228600" algn="just">
                        <a:lnSpc>
                          <a:spcPct val="106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Много обязанностей у каждого специалиста.</a:t>
                      </a:r>
                      <a:endParaRPr lang="ru-RU" sz="1000" b="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228600" indent="-228600" algn="just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Специалисту в работу поступило срочное поручение и он вынужден отложить оказание услуги.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3. Специалист отрабатывает другие заявления по другим услугам и он вынужден отложить оказание услуги.</a:t>
                      </a:r>
                    </a:p>
                    <a:p>
                      <a:pPr marL="228600" marR="0" indent="-228600" algn="just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ru-RU" sz="1000" b="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marL="228600" indent="-228600" algn="just">
                        <a:lnSpc>
                          <a:spcPct val="106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Перераспределить обязанности специалистов отдела.</a:t>
                      </a:r>
                    </a:p>
                    <a:p>
                      <a:pPr marL="228600" indent="-228600" algn="just">
                        <a:lnSpc>
                          <a:spcPct val="106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Дополнительное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cs typeface="Times New Roman" pitchFamily="18" charset="0"/>
                        </a:rPr>
                        <a:t> обучение (переобучение) имеющихся специалистов с целью их </a:t>
                      </a:r>
                      <a:r>
                        <a:rPr lang="ru-RU" sz="1000" baseline="0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взаимо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заменяемости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cs typeface="Times New Roman" pitchFamily="18" charset="0"/>
                        </a:rPr>
                        <a:t>.</a:t>
                      </a:r>
                      <a:endParaRPr lang="ru-RU" sz="1000" dirty="0" smtClean="0"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228600" indent="-228600" algn="just">
                        <a:lnSpc>
                          <a:spcPct val="106000"/>
                        </a:lnSpc>
                        <a:spcAft>
                          <a:spcPts val="0"/>
                        </a:spcAft>
                        <a:buAutoNum type="arabicPeriod" startAt="3"/>
                      </a:pPr>
                      <a:endParaRPr lang="ru-RU" sz="1000" baseline="0" dirty="0" smtClean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just">
                        <a:lnSpc>
                          <a:spcPct val="106000"/>
                        </a:lnSpc>
                        <a:spcAft>
                          <a:spcPts val="0"/>
                        </a:spcAft>
                        <a:buAutoNum type="arabicPeriod" startAt="3"/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Сокращение срока предоставления услуги до 5 рабочих дней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r>
                        <a:rPr lang="en-US" sz="1000" dirty="0" smtClean="0">
                          <a:effectLst/>
                          <a:latin typeface="+mn-lt"/>
                          <a:cs typeface="Times New Roman" pitchFamily="18" charset="0"/>
                        </a:rPr>
                        <a:t>X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641841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506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0CCE4CCA-2960-D849-ABC3-22157E91A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39849"/>
            <a:ext cx="11003280" cy="5295653"/>
          </a:xfrm>
        </p:spPr>
        <p:txBody>
          <a:bodyPr/>
          <a:lstStyle/>
          <a:p>
            <a:pPr marL="0" indent="0" fontAlgn="base">
              <a:buNone/>
            </a:pPr>
            <a:endParaRPr lang="ru-RU" i="1" dirty="0" smtClean="0"/>
          </a:p>
          <a:p>
            <a:pPr marL="0" indent="0" fontAlgn="base">
              <a:buNone/>
            </a:pP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65624" y="290110"/>
            <a:ext cx="61803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ВОЗМОЖНОЕ РЕШЕНИЕ ПРОБЛЕМ</a:t>
            </a:r>
            <a:endParaRPr lang="ru-RU" sz="32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5196" y="159875"/>
            <a:ext cx="927080" cy="1059126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3302425"/>
              </p:ext>
            </p:extLst>
          </p:nvPr>
        </p:nvGraphicFramePr>
        <p:xfrm>
          <a:off x="203200" y="1507662"/>
          <a:ext cx="11649076" cy="24499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91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173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973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387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76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4841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9032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9319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5683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939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7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r>
                        <a:rPr lang="ru-RU" sz="7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endParaRPr lang="ru-RU" sz="7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Коренная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причина</a:t>
                      </a:r>
                      <a:endParaRPr lang="ru-RU" sz="7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Предполагаемые</a:t>
                      </a:r>
                      <a:endParaRPr lang="ru-RU" sz="7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решения</a:t>
                      </a:r>
                      <a:endParaRPr lang="ru-RU" sz="7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Вклад в цель</a:t>
                      </a:r>
                      <a:endParaRPr lang="ru-RU" sz="7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8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Решить полностью</a:t>
                      </a:r>
                      <a:endParaRPr lang="ru-RU" sz="7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Решить частично</a:t>
                      </a:r>
                      <a:endParaRPr lang="ru-RU" sz="7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не планируется</a:t>
                      </a:r>
                      <a:endParaRPr lang="ru-RU" sz="7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Другое</a:t>
                      </a:r>
                      <a:endParaRPr lang="ru-RU" sz="7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7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353185" algn="ctr"/>
                          <a:tab pos="1924050" algn="l"/>
                        </a:tabLst>
                      </a:pPr>
                      <a:r>
                        <a:rPr lang="ru-RU" sz="7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7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7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7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7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7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7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7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7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12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6.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 anchor="ctr"/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корректная работа портала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Гос.Услуг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Несовершенство программы часто появляется ошибка 404.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marL="228600" indent="-228600" algn="just">
                        <a:lnSpc>
                          <a:spcPts val="12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 решаемая проблема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995" marR="14995" marT="14994" marB="14994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128" y="159875"/>
            <a:ext cx="911948" cy="103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06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7332" y="452593"/>
            <a:ext cx="9750020" cy="51901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УТВЕРЖДЕННЫЙ ПЛАН ДЕЙСТВИЙ 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3758" y="176455"/>
            <a:ext cx="913313" cy="107129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76B0AB4-3C0A-A84E-9906-C0ADF4659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871" y="233831"/>
            <a:ext cx="988908" cy="1124232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26004" y="1507253"/>
            <a:ext cx="6471139" cy="5212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53049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204" y="110642"/>
            <a:ext cx="9611694" cy="1325563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ЦЕЛИ И РЕЗУЛЬТАТЫ ПРОЕКТА  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898" y="467620"/>
            <a:ext cx="913313" cy="107129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76B0AB4-3C0A-A84E-9906-C0ADF4659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761" y="374281"/>
            <a:ext cx="1024443" cy="116463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7990863"/>
              </p:ext>
            </p:extLst>
          </p:nvPr>
        </p:nvGraphicFramePr>
        <p:xfrm>
          <a:off x="777951" y="1895019"/>
          <a:ext cx="11017809" cy="161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0168">
                  <a:extLst>
                    <a:ext uri="{9D8B030D-6E8A-4147-A177-3AD203B41FA5}">
                      <a16:colId xmlns:a16="http://schemas.microsoft.com/office/drawing/2014/main" xmlns="" val="1231248678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xmlns="" val="3000175442"/>
                    </a:ext>
                  </a:extLst>
                </a:gridCol>
                <a:gridCol w="2727960">
                  <a:extLst>
                    <a:ext uri="{9D8B030D-6E8A-4147-A177-3AD203B41FA5}">
                      <a16:colId xmlns:a16="http://schemas.microsoft.com/office/drawing/2014/main" xmlns="" val="3405375641"/>
                    </a:ext>
                  </a:extLst>
                </a:gridCol>
                <a:gridCol w="2270761">
                  <a:extLst>
                    <a:ext uri="{9D8B030D-6E8A-4147-A177-3AD203B41FA5}">
                      <a16:colId xmlns:a16="http://schemas.microsoft.com/office/drawing/2014/main" xmlns="" val="28631140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Наименование цели </a:t>
                      </a:r>
                      <a:endParaRPr lang="ru-RU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Исходное состояние</a:t>
                      </a:r>
                      <a:endParaRPr lang="ru-RU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Целевое состояние</a:t>
                      </a:r>
                      <a:endParaRPr lang="ru-RU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Полученный результат</a:t>
                      </a:r>
                      <a:endParaRPr lang="ru-RU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30356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Увеличение количества заявлений, поданных через ЕПГУ –до 30%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430" marR="49430" marT="77807" marB="77807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0 %</a:t>
                      </a:r>
                      <a:endParaRPr lang="ru-RU" sz="1800" i="1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49430" marR="49430" marT="77807" marB="7780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30%</a:t>
                      </a:r>
                      <a:endParaRPr lang="ru-RU" sz="1800" i="1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49430" marR="49430" marT="77807" marB="7780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20%</a:t>
                      </a:r>
                      <a:endParaRPr lang="ru-RU" sz="1800" i="1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49430" marR="49430" marT="77807" marB="77807"/>
                </a:tc>
                <a:extLst>
                  <a:ext uri="{0D108BD9-81ED-4DB2-BD59-A6C34878D82A}">
                    <a16:rowId xmlns:a16="http://schemas.microsoft.com/office/drawing/2014/main" xmlns="" val="2909034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87843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203" y="844062"/>
            <a:ext cx="9722781" cy="592143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ОБОСНОВАНИЕ ВЫБОРА </a:t>
            </a:r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ПРОЦЕССА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259" y="646658"/>
            <a:ext cx="913313" cy="1071291"/>
          </a:xfrm>
          <a:prstGeom prst="rect">
            <a:avLst/>
          </a:prstGeom>
        </p:spPr>
      </p:pic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0CCE4CCA-2960-D849-ABC3-22157E91A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626" y="2150346"/>
            <a:ext cx="10952704" cy="447905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/>
              <a:t>Целевой моделью «Получение разрешения на строительство», утвержденной распоряжением Правительства Российской Федерации от 31 января 2017 г. № 147-р предусмотрены меры по повышению эффективности прохождения этапов реализации целевой модели, а именно: обеспечение предоставления государственных (муниципальных) услуг по выдаче разрешения на строительство в электронном виде. А также определен целевой показатель «Доля предоставленных услуг в электронном виде в общем количестве предоставленных услуг» - 20 % .</a:t>
            </a:r>
          </a:p>
          <a:p>
            <a:pPr marL="0" indent="0" algn="just">
              <a:buNone/>
            </a:pPr>
            <a:r>
              <a:rPr lang="ru-RU" sz="2000" dirty="0" smtClean="0"/>
              <a:t>За первое полугодие 2022 года заявления, не поступали через Единый портал государственных и муниципальных услуг, Портал государственных и муниципальных услуг Ставропольского края, «Выдача разрешения на строительство». </a:t>
            </a:r>
          </a:p>
          <a:p>
            <a:pPr marL="0" indent="0" algn="just">
              <a:buNone/>
            </a:pPr>
            <a:r>
              <a:rPr lang="ru-RU" sz="2000" dirty="0" smtClean="0">
                <a:cs typeface="Times New Roman" panose="02020603050405020304" pitchFamily="18" charset="0"/>
              </a:rPr>
              <a:t>Проект направлен на достижение следующего целевого показателя проекта «Эффективный регион»: увеличение доли массовых социально значимых услуг, доступных в электронном виде, </a:t>
            </a:r>
            <a:br>
              <a:rPr lang="ru-RU" sz="2000" dirty="0" smtClean="0">
                <a:cs typeface="Times New Roman" panose="02020603050405020304" pitchFamily="18" charset="0"/>
              </a:rPr>
            </a:br>
            <a:r>
              <a:rPr lang="ru-RU" sz="2000" dirty="0" smtClean="0">
                <a:cs typeface="Times New Roman" panose="02020603050405020304" pitchFamily="18" charset="0"/>
              </a:rPr>
              <a:t>на 30 процентов ежегодно.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228" y="158262"/>
            <a:ext cx="12065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338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203" y="110642"/>
            <a:ext cx="9722781" cy="1325563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РЕЗУЛЬТАТЫ И ЭФФЕКТЫ ПРОЕКТА 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6604" y="473664"/>
            <a:ext cx="913313" cy="107129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76B0AB4-3C0A-A84E-9906-C0ADF4659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864" y="434533"/>
            <a:ext cx="942339" cy="107129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03490" y="1113779"/>
            <a:ext cx="7721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i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 </a:t>
            </a:r>
            <a:r>
              <a:rPr lang="ru-RU" sz="2400" i="1" dirty="0">
                <a:solidFill>
                  <a:schemeClr val="accent1"/>
                </a:solidFill>
              </a:rPr>
              <a:t>                                                                              </a:t>
            </a:r>
            <a:r>
              <a:rPr lang="ru-RU" sz="2400" i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ПОСЛЕ</a:t>
            </a: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9696" y="1692330"/>
            <a:ext cx="4876800" cy="4046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6082547" y="1692330"/>
            <a:ext cx="2768748" cy="254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08470" y="1692330"/>
            <a:ext cx="2633924" cy="4219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77112" y="3910924"/>
            <a:ext cx="2454634" cy="2785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291448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203" y="110642"/>
            <a:ext cx="9722781" cy="1325563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РЕЗУЛЬТАТЫ И ЭФФЕКТЫ ПРОЕКТА 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1794" y="411820"/>
            <a:ext cx="913313" cy="107129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76B0AB4-3C0A-A84E-9906-C0ADF4659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983" y="244766"/>
            <a:ext cx="1006765" cy="1144533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387132" y="1389299"/>
            <a:ext cx="2702019" cy="331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26055" y="1389299"/>
            <a:ext cx="493395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292968" y="4847924"/>
            <a:ext cx="2890345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 памятка 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предоставлению муниципальной услуги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9154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8285" y="491411"/>
            <a:ext cx="908383" cy="10729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Производственный анализ на этапе </a:t>
            </a:r>
            <a:br>
              <a:rPr lang="ru-RU" sz="4000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000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завершения проекта</a:t>
            </a:r>
            <a:endParaRPr lang="ru-RU" sz="40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332" y="491411"/>
            <a:ext cx="1153537" cy="1304251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86297652"/>
              </p:ext>
            </p:extLst>
          </p:nvPr>
        </p:nvGraphicFramePr>
        <p:xfrm>
          <a:off x="592852" y="2125818"/>
          <a:ext cx="11183816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641">
                  <a:extLst>
                    <a:ext uri="{9D8B030D-6E8A-4147-A177-3AD203B41FA5}">
                      <a16:colId xmlns:a16="http://schemas.microsoft.com/office/drawing/2014/main" xmlns="" val="2299376014"/>
                    </a:ext>
                  </a:extLst>
                </a:gridCol>
                <a:gridCol w="1405514">
                  <a:extLst>
                    <a:ext uri="{9D8B030D-6E8A-4147-A177-3AD203B41FA5}">
                      <a16:colId xmlns:a16="http://schemas.microsoft.com/office/drawing/2014/main" xmlns="" val="2452002013"/>
                    </a:ext>
                  </a:extLst>
                </a:gridCol>
                <a:gridCol w="2682909">
                  <a:extLst>
                    <a:ext uri="{9D8B030D-6E8A-4147-A177-3AD203B41FA5}">
                      <a16:colId xmlns:a16="http://schemas.microsoft.com/office/drawing/2014/main" xmlns="" val="3211758263"/>
                    </a:ext>
                  </a:extLst>
                </a:gridCol>
                <a:gridCol w="954594">
                  <a:extLst>
                    <a:ext uri="{9D8B030D-6E8A-4147-A177-3AD203B41FA5}">
                      <a16:colId xmlns:a16="http://schemas.microsoft.com/office/drawing/2014/main" xmlns="" val="2380755766"/>
                    </a:ext>
                  </a:extLst>
                </a:gridCol>
                <a:gridCol w="1165609">
                  <a:extLst>
                    <a:ext uri="{9D8B030D-6E8A-4147-A177-3AD203B41FA5}">
                      <a16:colId xmlns:a16="http://schemas.microsoft.com/office/drawing/2014/main" xmlns="" val="1407070152"/>
                    </a:ext>
                  </a:extLst>
                </a:gridCol>
                <a:gridCol w="1587639">
                  <a:extLst>
                    <a:ext uri="{9D8B030D-6E8A-4147-A177-3AD203B41FA5}">
                      <a16:colId xmlns:a16="http://schemas.microsoft.com/office/drawing/2014/main" xmlns="" val="1849357093"/>
                    </a:ext>
                  </a:extLst>
                </a:gridCol>
                <a:gridCol w="2682910">
                  <a:extLst>
                    <a:ext uri="{9D8B030D-6E8A-4147-A177-3AD203B41FA5}">
                      <a16:colId xmlns:a16="http://schemas.microsoft.com/office/drawing/2014/main" xmlns="" val="1408074592"/>
                    </a:ext>
                  </a:extLst>
                </a:gridCol>
              </a:tblGrid>
              <a:tr h="426720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№ п/п</a:t>
                      </a:r>
                      <a:endParaRPr lang="ru-RU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Дата проведения</a:t>
                      </a:r>
                      <a:endParaRPr lang="ru-RU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Наименование операции</a:t>
                      </a:r>
                      <a:endParaRPr lang="ru-RU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Время протекания процесса</a:t>
                      </a:r>
                      <a:endParaRPr lang="ru-RU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Расхождение (+/-)</a:t>
                      </a:r>
                      <a:endParaRPr lang="ru-RU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Причины расхождения</a:t>
                      </a:r>
                      <a:endParaRPr lang="ru-RU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91605096"/>
                  </a:ext>
                </a:extLst>
              </a:tr>
              <a:tr h="30539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Факт</a:t>
                      </a:r>
                      <a:endParaRPr lang="ru-RU" sz="180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План</a:t>
                      </a:r>
                      <a:endParaRPr lang="ru-RU" sz="180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885582"/>
                  </a:ext>
                </a:extLst>
              </a:tr>
              <a:tr h="953845">
                <a:tc>
                  <a:txBody>
                    <a:bodyPr/>
                    <a:lstStyle/>
                    <a:p>
                      <a:pPr algn="ctr"/>
                      <a:r>
                        <a:rPr lang="ru-RU" sz="1800" i="0" dirty="0" smtClean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800" i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03.11.2022</a:t>
                      </a:r>
                      <a:endParaRPr lang="ru-RU" sz="1800" i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 smtClean="0">
                          <a:solidFill>
                            <a:schemeClr val="accent1"/>
                          </a:solidFill>
                          <a:effectLst/>
                          <a:cs typeface="Calibri" panose="020F0502020204030204" pitchFamily="34" charset="0"/>
                        </a:rPr>
                        <a:t>Выдача разрешения на строительство</a:t>
                      </a:r>
                      <a:endParaRPr lang="ru-RU" sz="1800" b="0" i="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3 день 4 часа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41 мин</a:t>
                      </a:r>
                      <a:endParaRPr lang="ru-RU" sz="1800" b="0" i="0" dirty="0" smtClean="0">
                        <a:solidFill>
                          <a:schemeClr val="accent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endParaRPr lang="ru-RU" sz="1800" b="0" i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1 день 3 часа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25 мин </a:t>
                      </a:r>
                      <a:endParaRPr lang="ru-RU" sz="1800" b="0" i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dirty="0" smtClean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r>
                        <a:rPr lang="ru-RU" sz="1800" b="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2 дня 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4 часа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 13 мин</a:t>
                      </a:r>
                      <a:endParaRPr lang="ru-RU" sz="1800" b="0" i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Большой объем информации для проверки;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Главы администрации АМО СК может не быть на месте .</a:t>
                      </a:r>
                    </a:p>
                    <a:p>
                      <a:pPr algn="ctr"/>
                      <a:endParaRPr lang="ru-RU" sz="1800" i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62976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404242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Команда проекта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67097" y="1589088"/>
            <a:ext cx="10074003" cy="4587875"/>
          </a:xfrm>
        </p:spPr>
        <p:txBody>
          <a:bodyPr>
            <a:normAutofit lnSpcReduction="10000"/>
          </a:bodyPr>
          <a:lstStyle/>
          <a:p>
            <a:pPr marL="1080" indent="0">
              <a:spcBef>
                <a:spcPts val="1001"/>
              </a:spcBef>
              <a:buClr>
                <a:srgbClr val="000000"/>
              </a:buClr>
              <a:buNone/>
            </a:pPr>
            <a:r>
              <a:rPr lang="ru-RU" spc="-1" dirty="0" smtClean="0">
                <a:solidFill>
                  <a:srgbClr val="000000"/>
                </a:solidFill>
                <a:ea typeface="DejaVu Sans"/>
              </a:rPr>
              <a:t>Заказчик проекта:</a:t>
            </a:r>
            <a:endParaRPr lang="ru-RU" spc="-1" dirty="0" smtClean="0">
              <a:latin typeface="Arial"/>
            </a:endParaRPr>
          </a:p>
          <a:p>
            <a:r>
              <a:rPr lang="ru-RU" spc="-1" dirty="0" err="1" smtClean="0">
                <a:solidFill>
                  <a:srgbClr val="000000"/>
                </a:solidFill>
                <a:ea typeface="DejaVu Sans"/>
              </a:rPr>
              <a:t>Андрега</a:t>
            </a:r>
            <a:r>
              <a:rPr lang="ru-RU" spc="-1" dirty="0" smtClean="0">
                <a:solidFill>
                  <a:srgbClr val="000000"/>
                </a:solidFill>
                <a:ea typeface="DejaVu Sans"/>
              </a:rPr>
              <a:t> Андрей Иванович - </a:t>
            </a:r>
            <a:r>
              <a:rPr lang="ru-RU" dirty="0"/>
              <a:t>в</a:t>
            </a:r>
            <a:r>
              <a:rPr lang="ru-RU" dirty="0" smtClean="0"/>
              <a:t>ременно исполняющий полномочия главы Апанасенковского муниципального округа Ставропольского края, первый заместитель главы администрации Апанасенковского муниципального округа Ставропольского края</a:t>
            </a:r>
            <a:endParaRPr lang="ru-RU" spc="-1" dirty="0" smtClean="0">
              <a:latin typeface="Arial"/>
            </a:endParaRPr>
          </a:p>
          <a:p>
            <a:pPr marL="1080" indent="0">
              <a:spcBef>
                <a:spcPts val="1001"/>
              </a:spcBef>
              <a:buClr>
                <a:srgbClr val="000000"/>
              </a:buClr>
              <a:buNone/>
              <a:tabLst>
                <a:tab pos="0" algn="l"/>
              </a:tabLst>
            </a:pPr>
            <a:endParaRPr lang="ru-RU" spc="-1" dirty="0" smtClean="0">
              <a:solidFill>
                <a:srgbClr val="000000"/>
              </a:solidFill>
              <a:ea typeface="DejaVu Sans"/>
            </a:endParaRPr>
          </a:p>
          <a:p>
            <a:pPr marL="1080" indent="0">
              <a:spcBef>
                <a:spcPts val="1001"/>
              </a:spcBef>
              <a:buClr>
                <a:srgbClr val="000000"/>
              </a:buClr>
              <a:buNone/>
              <a:tabLst>
                <a:tab pos="0" algn="l"/>
              </a:tabLst>
            </a:pPr>
            <a:r>
              <a:rPr lang="ru-RU" spc="-1" dirty="0" smtClean="0">
                <a:solidFill>
                  <a:srgbClr val="000000"/>
                </a:solidFill>
                <a:ea typeface="DejaVu Sans"/>
              </a:rPr>
              <a:t>Руководитель проекта:</a:t>
            </a:r>
            <a:endParaRPr lang="ru-RU" spc="-1" dirty="0" smtClean="0">
              <a:latin typeface="Arial"/>
            </a:endParaRPr>
          </a:p>
          <a:p>
            <a:r>
              <a:rPr lang="ru-RU" spc="-1" dirty="0" smtClean="0">
                <a:solidFill>
                  <a:srgbClr val="000000"/>
                </a:solidFill>
                <a:ea typeface="DejaVu Sans"/>
              </a:rPr>
              <a:t>Петровский Александр Александрович-  </a:t>
            </a:r>
            <a:r>
              <a:rPr lang="ru-RU" dirty="0" smtClean="0"/>
              <a:t>заместитель главы администрации Апанасенковского муниципального округа Ставропольского края </a:t>
            </a:r>
            <a:endParaRPr lang="ru-RU" spc="-1" dirty="0" smtClean="0">
              <a:latin typeface="Arial"/>
            </a:endParaRP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6613" y="365125"/>
            <a:ext cx="913313" cy="107129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31" y="113288"/>
            <a:ext cx="1021338" cy="11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028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Члены рабочей группы: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Администратор:</a:t>
            </a:r>
          </a:p>
          <a:p>
            <a:r>
              <a:rPr lang="ru-RU" dirty="0" smtClean="0"/>
              <a:t>Кузнецова Елена Антоновна – начальник отдела архитектуры и  градостроительства – главный архитектор администрации  Апанасенковского муниципального  округа Ставропольского края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Ответственный за </a:t>
            </a:r>
            <a:r>
              <a:rPr lang="ru-RU" dirty="0" smtClean="0"/>
              <a:t>улучшения:</a:t>
            </a:r>
            <a:endParaRPr lang="ru-RU" dirty="0"/>
          </a:p>
          <a:p>
            <a:r>
              <a:rPr lang="ru-RU" dirty="0" smtClean="0"/>
              <a:t>Шилов А.В. -  главный специалист МКУ «МФЦ»</a:t>
            </a:r>
          </a:p>
          <a:p>
            <a:pPr marL="0" indent="0">
              <a:buNone/>
            </a:pPr>
            <a:r>
              <a:rPr lang="ru-RU" dirty="0" smtClean="0"/>
              <a:t>Ответственный информатизацию и информирование:</a:t>
            </a:r>
            <a:endParaRPr lang="ru-RU" dirty="0"/>
          </a:p>
          <a:p>
            <a:r>
              <a:rPr lang="ru-RU" dirty="0" smtClean="0"/>
              <a:t>Андрющенко Е.В. </a:t>
            </a:r>
            <a:r>
              <a:rPr lang="ru-RU" dirty="0"/>
              <a:t>– </a:t>
            </a:r>
            <a:r>
              <a:rPr lang="ru-RU" dirty="0" smtClean="0"/>
              <a:t>ведущий специалист отдела архитектуры и градостроительства администрации  Апанасенковского муниципального  округа Ставропольского края 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6613" y="449160"/>
            <a:ext cx="913313" cy="10712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240" y="218485"/>
            <a:ext cx="975165" cy="110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265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398" y="773723"/>
            <a:ext cx="9277473" cy="41225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ПАСПОРТ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ПРОЕКТА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«Оптимизация процесса предоставления муниципальной услуги «Выдача разрешения на строительство»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/>
              <a:t> </a:t>
            </a:r>
            <a:br>
              <a:rPr lang="ru-RU" sz="28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 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4871" y="491677"/>
            <a:ext cx="913313" cy="1071291"/>
          </a:xfrm>
          <a:prstGeom prst="rect">
            <a:avLst/>
          </a:prstGeom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6095" y="1436205"/>
            <a:ext cx="6352249" cy="50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898" y="191368"/>
            <a:ext cx="12065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8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398" y="773723"/>
            <a:ext cx="9277473" cy="41225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ПАСПОРТ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ПРОЕКТА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«Оптимизация процесса предоставления муниципальной услуги «Выдача разрешения на строительство»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/>
              <a:t> </a:t>
            </a:r>
            <a:br>
              <a:rPr lang="ru-RU" sz="28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 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4871" y="491677"/>
            <a:ext cx="913313" cy="10712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780" y="291314"/>
            <a:ext cx="1206500" cy="137160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51965" y="1662914"/>
            <a:ext cx="10956616" cy="5195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78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9139" y="-6183"/>
            <a:ext cx="7641156" cy="606258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КАРТА ТЕКУЩЕГО СОСТОЯНИЯ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4800" y="0"/>
            <a:ext cx="457200" cy="5362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72" y="137565"/>
            <a:ext cx="1080055" cy="122785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65566"/>
            <a:ext cx="12032857" cy="533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2742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9139" y="260517"/>
            <a:ext cx="7641156" cy="773278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КАРТА ТЕКУЩЕГО </a:t>
            </a:r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СОСТОЯНИЯ (продолжение)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2753" y="0"/>
            <a:ext cx="659247" cy="7732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399" y="260517"/>
            <a:ext cx="1206500" cy="1371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856322"/>
            <a:ext cx="12015227" cy="385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9986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9139" y="260517"/>
            <a:ext cx="7641156" cy="773278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КАРТА ТЕКУЩЕГО </a:t>
            </a:r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СОСТОЯНИЯ (продолжение)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2718" y="0"/>
            <a:ext cx="699282" cy="8202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228" y="347995"/>
            <a:ext cx="1206500" cy="1371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41933" y="2372274"/>
            <a:ext cx="12233933" cy="3834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8189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6343" y="464593"/>
            <a:ext cx="6139569" cy="498958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ПИРАМИДА ПРОБЛЕМ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3468" y="298149"/>
            <a:ext cx="913313" cy="10712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64698"/>
            <a:ext cx="5211858" cy="519058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63264" y="1548135"/>
            <a:ext cx="6402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Выписки из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Росреестра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приходят с задержкой.</a:t>
            </a:r>
          </a:p>
          <a:p>
            <a:pPr marL="342900" indent="-342900" algn="just">
              <a:buFontTx/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 корректная работа портала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Гос.Услуг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63264" y="3499409"/>
            <a:ext cx="659702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Отсутствие необходимых знаний у застройщика о возможности получения услуги через ЕПГУ.</a:t>
            </a:r>
          </a:p>
          <a:p>
            <a:pPr marL="342900" indent="-342900" algn="just">
              <a:buFontTx/>
              <a:buAutoNum type="arabicPeriod"/>
            </a:pPr>
            <a:r>
              <a:rPr lang="ru-RU" sz="14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Отсутствие у заказчиков-застройщиков ЭЦП для подачи заявления через портал «</a:t>
            </a:r>
            <a:r>
              <a:rPr lang="ru-RU" sz="1400" dirty="0" err="1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Гос.Услуг</a:t>
            </a:r>
            <a:r>
              <a:rPr lang="ru-RU" sz="14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342900" indent="-342900" algn="just">
              <a:buFontTx/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Специалист отдела архитектуры АМО СК работает в режиме многозадачности</a:t>
            </a:r>
            <a:r>
              <a:rPr lang="ru-RU" sz="1400" dirty="0" smtClean="0"/>
              <a:t>. </a:t>
            </a:r>
          </a:p>
          <a:p>
            <a:pPr marL="342900" indent="-342900" algn="just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Нежелание застройщика подавать заявление о выдачи разрешения на строительства через ЕПГУ.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673635" y="2623109"/>
            <a:ext cx="7286659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673634" y="3499409"/>
            <a:ext cx="7286659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ятно 1 11"/>
          <p:cNvSpPr/>
          <p:nvPr/>
        </p:nvSpPr>
        <p:spPr>
          <a:xfrm>
            <a:off x="2333625" y="1508938"/>
            <a:ext cx="400050" cy="410953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466997" y="5608847"/>
            <a:ext cx="400050" cy="410953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ятно 1 15"/>
          <p:cNvSpPr/>
          <p:nvPr/>
        </p:nvSpPr>
        <p:spPr>
          <a:xfrm>
            <a:off x="867047" y="4503947"/>
            <a:ext cx="400050" cy="410953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ятно 1 16"/>
          <p:cNvSpPr/>
          <p:nvPr/>
        </p:nvSpPr>
        <p:spPr>
          <a:xfrm>
            <a:off x="2333625" y="4503947"/>
            <a:ext cx="400050" cy="410953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3956050" y="4503947"/>
            <a:ext cx="400050" cy="410953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ятно 1 18"/>
          <p:cNvSpPr/>
          <p:nvPr/>
        </p:nvSpPr>
        <p:spPr>
          <a:xfrm>
            <a:off x="4356100" y="5608847"/>
            <a:ext cx="400050" cy="410953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но 1 19"/>
          <p:cNvSpPr/>
          <p:nvPr/>
        </p:nvSpPr>
        <p:spPr>
          <a:xfrm>
            <a:off x="2333625" y="5608847"/>
            <a:ext cx="400050" cy="410953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997" y="277751"/>
            <a:ext cx="12065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486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230E30-2C3A-2840-BDB8-1081BD027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489" y="470653"/>
            <a:ext cx="9646973" cy="85887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ФОТО ДО НАЧАЛА РЕАЛИЗАЦИИ ПРОЕКТА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F605DD-8E91-EE4B-91C0-292BA669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5068" y="258234"/>
            <a:ext cx="913313" cy="1071291"/>
          </a:xfrm>
          <a:prstGeom prst="rect">
            <a:avLst/>
          </a:prstGeom>
        </p:spPr>
      </p:pic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10496550" y="5314949"/>
            <a:ext cx="857250" cy="86201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76063" y="1179562"/>
            <a:ext cx="6621686" cy="549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033051-F8DD-EF4A-95CD-824584FA4C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026" y="108079"/>
            <a:ext cx="12065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843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6747</TotalTime>
  <Words>1106</Words>
  <Application>Microsoft Office PowerPoint</Application>
  <PresentationFormat>Произвольный</PresentationFormat>
  <Paragraphs>218</Paragraphs>
  <Slides>24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Проект «Эффективный регион»  Об итогах реализации проекта  «Выдача разрешения на строительство»</vt:lpstr>
      <vt:lpstr>ОБОСНОВАНИЕ ВЫБОРА ПРОЦЕССА</vt:lpstr>
      <vt:lpstr> ПАСПОРТ ПРОЕКТА «Оптимизация процесса предоставления муниципальной услуги «Выдача разрешения на строительство»      </vt:lpstr>
      <vt:lpstr> ПАСПОРТ ПРОЕКТА «Оптимизация процесса предоставления муниципальной услуги «Выдача разрешения на строительство»      </vt:lpstr>
      <vt:lpstr>КАРТА ТЕКУЩЕГО СОСТОЯНИЯ</vt:lpstr>
      <vt:lpstr>КАРТА ТЕКУЩЕГО СОСТОЯНИЯ (продолжение)</vt:lpstr>
      <vt:lpstr>КАРТА ТЕКУЩЕГО СОСТОЯНИЯ (продолжение)</vt:lpstr>
      <vt:lpstr>ПИРАМИДА ПРОБЛЕМ</vt:lpstr>
      <vt:lpstr>ФОТО ДО НАЧАЛА РЕАЛИЗАЦИИ ПРОЕКТА</vt:lpstr>
      <vt:lpstr>КАРТА ИДЕЛЬНОГО СОСТОЯНИЯ</vt:lpstr>
      <vt:lpstr>    КАРТА ИДЕЛЬНОГО СОСТОЯНИЯ              (продолжение)</vt:lpstr>
      <vt:lpstr>КАРТА ЦЕЛЕВОГО СОСТОЯНИЯ</vt:lpstr>
      <vt:lpstr>КАРТА ЦЕЛЕВОГО СОСТОЯНИЯ (продолжение)</vt:lpstr>
      <vt:lpstr>КАРТА ЦЕЛЕВОГО СОСТОЯНИЯ (продолжение)</vt:lpstr>
      <vt:lpstr>Слайд 15</vt:lpstr>
      <vt:lpstr>Слайд 16</vt:lpstr>
      <vt:lpstr>Слайд 17</vt:lpstr>
      <vt:lpstr>УТВЕРЖДЕННЫЙ ПЛАН ДЕЙСТВИЙ </vt:lpstr>
      <vt:lpstr>ЦЕЛИ И РЕЗУЛЬТАТЫ ПРОЕКТА  </vt:lpstr>
      <vt:lpstr>РЕЗУЛЬТАТЫ И ЭФФЕКТЫ ПРОЕКТА </vt:lpstr>
      <vt:lpstr>РЕЗУЛЬТАТЫ И ЭФФЕКТЫ ПРОЕКТА </vt:lpstr>
      <vt:lpstr>Производственный анализ на этапе  завершения проекта</vt:lpstr>
      <vt:lpstr>          Команда проекта</vt:lpstr>
      <vt:lpstr>          Члены рабочей группы: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Kuznecova_EA</cp:lastModifiedBy>
  <cp:revision>194</cp:revision>
  <cp:lastPrinted>2021-06-22T06:51:54Z</cp:lastPrinted>
  <dcterms:created xsi:type="dcterms:W3CDTF">2020-01-10T11:47:41Z</dcterms:created>
  <dcterms:modified xsi:type="dcterms:W3CDTF">2023-04-03T07:58:42Z</dcterms:modified>
</cp:coreProperties>
</file>