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32" userDrawn="1">
          <p15:clr>
            <a:srgbClr val="A4A3A4"/>
          </p15:clr>
        </p15:guide>
        <p15:guide id="4" orient="horz" pos="335" userDrawn="1">
          <p15:clr>
            <a:srgbClr val="A4A3A4"/>
          </p15:clr>
        </p15:guide>
        <p15:guide id="5" orient="horz" pos="5905" userDrawn="1">
          <p15:clr>
            <a:srgbClr val="A4A3A4"/>
          </p15:clr>
        </p15:guide>
        <p15:guide id="6" pos="4188" userDrawn="1">
          <p15:clr>
            <a:srgbClr val="A4A3A4"/>
          </p15:clr>
        </p15:guide>
        <p15:guide id="7" pos="1624" userDrawn="1">
          <p15:clr>
            <a:srgbClr val="A4A3A4"/>
          </p15:clr>
        </p15:guide>
        <p15:guide id="8" orient="horz" pos="826" userDrawn="1">
          <p15:clr>
            <a:srgbClr val="A4A3A4"/>
          </p15:clr>
        </p15:guide>
        <p15:guide id="9" orient="horz" pos="2372" userDrawn="1">
          <p15:clr>
            <a:srgbClr val="A4A3A4"/>
          </p15:clr>
        </p15:guide>
        <p15:guide id="10" pos="1280" userDrawn="1">
          <p15:clr>
            <a:srgbClr val="A4A3A4"/>
          </p15:clr>
        </p15:guide>
        <p15:guide id="11" orient="horz" pos="3448" userDrawn="1">
          <p15:clr>
            <a:srgbClr val="A4A3A4"/>
          </p15:clr>
        </p15:guide>
        <p15:guide id="12" pos="170" userDrawn="1">
          <p15:clr>
            <a:srgbClr val="A4A3A4"/>
          </p15:clr>
        </p15:guide>
        <p15:guide id="13" orient="horz" pos="3743" userDrawn="1">
          <p15:clr>
            <a:srgbClr val="A4A3A4"/>
          </p15:clr>
        </p15:guide>
        <p15:guide id="14" pos="2887" userDrawn="1">
          <p15:clr>
            <a:srgbClr val="A4A3A4"/>
          </p15:clr>
        </p15:guide>
        <p15:guide id="15" orient="horz" pos="4037" userDrawn="1">
          <p15:clr>
            <a:srgbClr val="A4A3A4"/>
          </p15:clr>
        </p15:guide>
        <p15:guide id="16" pos="1344" userDrawn="1">
          <p15:clr>
            <a:srgbClr val="A4A3A4"/>
          </p15:clr>
        </p15:guide>
        <p15:guide id="17" pos="4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D3D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3876" y="-108"/>
      </p:cViewPr>
      <p:guideLst>
        <p:guide orient="horz" pos="3120"/>
        <p:guide orient="horz" pos="335"/>
        <p:guide orient="horz" pos="5905"/>
        <p:guide orient="horz" pos="826"/>
        <p:guide orient="horz" pos="2372"/>
        <p:guide orient="horz" pos="3448"/>
        <p:guide orient="horz" pos="3743"/>
        <p:guide orient="horz" pos="4037"/>
        <p:guide pos="2160"/>
        <p:guide pos="132"/>
        <p:guide pos="4188"/>
        <p:guide pos="1624"/>
        <p:guide pos="1280"/>
        <p:guide pos="170"/>
        <p:guide pos="2887"/>
        <p:guide pos="1344"/>
        <p:guide pos="4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430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637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778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905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089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232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28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571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566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25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206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4CB25-6089-4743-A9C3-5BECE9375806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5AF6C-FB62-4C2B-B769-D40CAC8A84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590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hyperlink" Target="http://www.cbr.ru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D:\ДСП\Л Е В Ч Е Н К О\15_МУНИЦИПАЛЫ\2 0 2 2\2022.02._в МО по размещению списка\qr-warning-lis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03270" y="5517188"/>
            <a:ext cx="1244424" cy="1317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586" y="992700"/>
            <a:ext cx="1748325" cy="13986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989" t="1" r="4516" b="6201"/>
          <a:stretch/>
        </p:blipFill>
        <p:spPr>
          <a:xfrm>
            <a:off x="1100229" y="5644554"/>
            <a:ext cx="1038952" cy="1028465"/>
          </a:xfrm>
          <a:prstGeom prst="rect">
            <a:avLst/>
          </a:prstGeom>
          <a:ln>
            <a:noFill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209550" y="3475270"/>
            <a:ext cx="29211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1. Найдите компанию в реестрах организаций,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имеющих соответствующую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лицензию Банка России: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954" y="264047"/>
            <a:ext cx="6440091" cy="535531"/>
          </a:xfr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itchFamily="34" charset="0"/>
                <a:cs typeface="Arial" pitchFamily="34" charset="0"/>
              </a:rPr>
              <a:t>Список компаний с признаками нелегальной деятельности на финансовом рынке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092226" y="909877"/>
            <a:ext cx="4556819" cy="2021708"/>
          </a:xfrm>
          <a:prstGeom prst="rect">
            <a:avLst/>
          </a:prstGeom>
        </p:spPr>
        <p:txBody>
          <a:bodyPr vert="horz" wrap="square" lIns="51435" tIns="25718" rIns="51435" bIns="25718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ru-RU" sz="1600" dirty="0"/>
              <a:t>Банк России публикует на своем сайте </a:t>
            </a:r>
            <a:r>
              <a:rPr lang="ru-RU" sz="1600" b="1" u="sng" dirty="0">
                <a:hlinkClick r:id="rId5"/>
              </a:rPr>
              <a:t>www.cbr.ru</a:t>
            </a:r>
            <a:r>
              <a:rPr lang="ru-RU" sz="1600" b="1" dirty="0"/>
              <a:t> </a:t>
            </a:r>
            <a:r>
              <a:rPr lang="ru-RU" sz="1600" dirty="0"/>
              <a:t>данные компаний, имеющих признаки «финансовых пирамид», </a:t>
            </a:r>
            <a:r>
              <a:rPr lang="ru-RU" sz="1600" dirty="0" err="1"/>
              <a:t>псевдоброкеров</a:t>
            </a:r>
            <a:r>
              <a:rPr lang="ru-RU" sz="1600" dirty="0"/>
              <a:t>, нелегальных кредиторов и </a:t>
            </a:r>
            <a:r>
              <a:rPr lang="ru-RU" sz="1600" dirty="0" err="1"/>
              <a:t>форекс</a:t>
            </a:r>
            <a:r>
              <a:rPr lang="ru-RU" sz="1600" dirty="0"/>
              <a:t>-дилеров. В список включены организации, которые не имеют лицензии Банка России для работы на финансовом рынке, но привлекают деньги частных лиц</a:t>
            </a:r>
            <a:r>
              <a:rPr lang="ru-RU" sz="1600" dirty="0" smtClean="0"/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08954" y="5828466"/>
            <a:ext cx="6435626" cy="1124785"/>
          </a:xfrm>
          <a:prstGeom prst="rect">
            <a:avLst/>
          </a:prstGeom>
        </p:spPr>
        <p:txBody>
          <a:bodyPr vert="horz" wrap="square" lIns="51435" tIns="25718" rIns="51435" bIns="2571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9551" y="7156774"/>
            <a:ext cx="64466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Если организация не значится в официальных реестрах или внесена в список компаний с признаками нелегальной деятельности, то обращаясь в неё, вы рискуете потерять свои деньги! </a:t>
            </a: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 списке компаний с признаками нелегальной деятельности публикуются все доступные данные об этих компаниях: название юридического лица и торговая марка, под которой оно действует, ИНН и ОГРН, место регистрации или фактические адреса офисов, адреса Интернет-сайтов.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30650" y="3546014"/>
            <a:ext cx="351393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Если компании нет в реестрах организаций, имеющих соответствующую лицензию Банка России, проверьте её в списке компаний с признаками нелегальной деятельности на финансовом рынке: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09550" y="2962534"/>
            <a:ext cx="643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Прежде,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чем брать в долг или доверять свои деньги какой-либо компании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dirty="0"/>
          </a:p>
        </p:txBody>
      </p:sp>
      <p:pic>
        <p:nvPicPr>
          <p:cNvPr id="16" name="Picture 9" descr="https://dehartplumbing.com/wp-content/uploads/2020/05/PicsArt_05-11-10.22.04-2048x1182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988" r="29130"/>
          <a:stretch>
            <a:fillRect/>
          </a:stretch>
        </p:blipFill>
        <p:spPr bwMode="auto">
          <a:xfrm>
            <a:off x="605987" y="5778902"/>
            <a:ext cx="461607" cy="580648"/>
          </a:xfrm>
          <a:prstGeom prst="rect">
            <a:avLst/>
          </a:prstGeom>
          <a:noFill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003" r="12985"/>
          <a:stretch/>
        </p:blipFill>
        <p:spPr bwMode="auto">
          <a:xfrm>
            <a:off x="3798298" y="5802283"/>
            <a:ext cx="572337" cy="5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325320" y="6783974"/>
            <a:ext cx="2924174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https://www.cbr.ru/fmp_check/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23631" y="6804221"/>
            <a:ext cx="3476625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http://www.cbr.ru/inside/warning-list/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591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187</Words>
  <Application>Microsoft Office PowerPoint</Application>
  <PresentationFormat>Лист A4 (210x297 мм)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Список компаний с признаками нелегальной деятельности на финансовом рынке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 России разместил данные о черных кредиторах</dc:title>
  <dc:creator>Никоненко Захар Константинович</dc:creator>
  <cp:lastModifiedBy>Malysheva EV</cp:lastModifiedBy>
  <cp:revision>33</cp:revision>
  <dcterms:created xsi:type="dcterms:W3CDTF">2022-02-04T07:23:46Z</dcterms:created>
  <dcterms:modified xsi:type="dcterms:W3CDTF">2022-02-21T12:22:51Z</dcterms:modified>
</cp:coreProperties>
</file>